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6.xml" ContentType="application/inkml+xml"/>
  <Override PartName="/ppt/ink/ink7.xml" ContentType="application/inkml+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ink/ink8.xml" ContentType="application/inkml+xml"/>
  <Override PartName="/ppt/ink/ink9.xml" ContentType="application/inkml+xml"/>
  <Override PartName="/ppt/ink/ink10.xml" ContentType="application/inkml+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4.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435" r:id="rId5"/>
    <p:sldId id="258" r:id="rId6"/>
    <p:sldId id="2439" r:id="rId7"/>
    <p:sldId id="2454" r:id="rId8"/>
    <p:sldId id="2432" r:id="rId9"/>
    <p:sldId id="2459" r:id="rId10"/>
    <p:sldId id="2443" r:id="rId11"/>
    <p:sldId id="2456" r:id="rId12"/>
    <p:sldId id="2455" r:id="rId13"/>
    <p:sldId id="2444" r:id="rId14"/>
    <p:sldId id="2445" r:id="rId15"/>
    <p:sldId id="2446" r:id="rId16"/>
    <p:sldId id="262" r:id="rId17"/>
    <p:sldId id="2460" r:id="rId18"/>
    <p:sldId id="2438" r:id="rId19"/>
    <p:sldId id="2457" r:id="rId20"/>
    <p:sldId id="2436" r:id="rId21"/>
    <p:sldId id="24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16" autoAdjust="0"/>
    <p:restoredTop sz="55556" autoAdjust="0"/>
  </p:normalViewPr>
  <p:slideViewPr>
    <p:cSldViewPr snapToGrid="0">
      <p:cViewPr varScale="1">
        <p:scale>
          <a:sx n="67" d="100"/>
          <a:sy n="67" d="100"/>
        </p:scale>
        <p:origin x="1768" y="176"/>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77424"/>
        <c:axId val="1917484496"/>
      </c:barChart>
      <c:catAx>
        <c:axId val="191747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4496"/>
        <c:crosses val="autoZero"/>
        <c:auto val="1"/>
        <c:lblAlgn val="ctr"/>
        <c:lblOffset val="100"/>
        <c:noMultiLvlLbl val="0"/>
      </c:catAx>
      <c:valAx>
        <c:axId val="1917484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742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2864"/>
        <c:axId val="1917480688"/>
      </c:barChart>
      <c:catAx>
        <c:axId val="1917482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0688"/>
        <c:crosses val="autoZero"/>
        <c:auto val="1"/>
        <c:lblAlgn val="ctr"/>
        <c:lblOffset val="100"/>
        <c:noMultiLvlLbl val="0"/>
      </c:catAx>
      <c:valAx>
        <c:axId val="1917480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28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77968"/>
        <c:axId val="1917491568"/>
      </c:barChart>
      <c:catAx>
        <c:axId val="1917477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1568"/>
        <c:crosses val="autoZero"/>
        <c:auto val="1"/>
        <c:lblAlgn val="ctr"/>
        <c:lblOffset val="100"/>
        <c:noMultiLvlLbl val="0"/>
      </c:catAx>
      <c:valAx>
        <c:axId val="1917491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79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9936"/>
        <c:axId val="1917479600"/>
      </c:barChart>
      <c:catAx>
        <c:axId val="191748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9600"/>
        <c:crosses val="autoZero"/>
        <c:auto val="1"/>
        <c:lblAlgn val="ctr"/>
        <c:lblOffset val="100"/>
        <c:noMultiLvlLbl val="0"/>
      </c:catAx>
      <c:valAx>
        <c:axId val="1917479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993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3408"/>
        <c:axId val="1917485584"/>
      </c:barChart>
      <c:catAx>
        <c:axId val="1917483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5584"/>
        <c:crosses val="autoZero"/>
        <c:auto val="1"/>
        <c:lblAlgn val="ctr"/>
        <c:lblOffset val="100"/>
        <c:noMultiLvlLbl val="0"/>
      </c:catAx>
      <c:valAx>
        <c:axId val="191748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340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6128"/>
        <c:axId val="1917486672"/>
      </c:barChart>
      <c:catAx>
        <c:axId val="191748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6672"/>
        <c:crosses val="autoZero"/>
        <c:auto val="1"/>
        <c:lblAlgn val="ctr"/>
        <c:lblOffset val="100"/>
        <c:noMultiLvlLbl val="0"/>
      </c:catAx>
      <c:valAx>
        <c:axId val="1917486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612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92112"/>
        <c:axId val="1917478512"/>
      </c:barChart>
      <c:catAx>
        <c:axId val="191749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8512"/>
        <c:crosses val="autoZero"/>
        <c:auto val="1"/>
        <c:lblAlgn val="ctr"/>
        <c:lblOffset val="100"/>
        <c:noMultiLvlLbl val="0"/>
      </c:catAx>
      <c:valAx>
        <c:axId val="1917478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211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7760"/>
        <c:axId val="1917490480"/>
      </c:barChart>
      <c:catAx>
        <c:axId val="191748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0480"/>
        <c:crosses val="autoZero"/>
        <c:auto val="1"/>
        <c:lblAlgn val="ctr"/>
        <c:lblOffset val="100"/>
        <c:noMultiLvlLbl val="0"/>
      </c:catAx>
      <c:valAx>
        <c:axId val="191749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776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7/30/20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32:16.386"/>
    </inkml:context>
    <inkml:brush xml:id="br0">
      <inkml:brushProperty name="width" value="0.05" units="cm"/>
      <inkml:brushProperty name="height" value="0.05" units="cm"/>
      <inkml:brushProperty name="color" value="#E71224"/>
    </inkml:brush>
  </inkml:definitions>
  <inkml:trace contextRef="#ctx0" brushRef="#br0">1 0 24575,'15'5'0,"0"0"0,-1 9 0,33 10 0,-11-5 0,26 10 0,5-11 0,-21 7 0,36 3 0,-40-13 0,25 17 0,-33-29 0,17 13 0,-29-11 0,29 4 0,-30 2 0,16 2 0,-14-8 0,-6 4 0,11-8 0,-8 8 0,-9-8 0,-2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6.056"/>
    </inkml:context>
    <inkml:brush xml:id="br0">
      <inkml:brushProperty name="width" value="0.05" units="cm"/>
      <inkml:brushProperty name="height" value="0.05" units="cm"/>
      <inkml:brushProperty name="color" value="#E71224"/>
    </inkml:brush>
  </inkml:definitions>
  <inkml:trace contextRef="#ctx0" brushRef="#br0">2699 1105 24575,'-8'0'0,"0"0"0,-26-22 0,19 16 0,-41-23 0,20 21 0,-33-7 0,-4-9 0,-22 5-438,43-10 0,2-3 438,-38 0 0,39-3 0,2 1 0,-25 8-362,-5-20 362,-5 25 0,17-16 0,-16 11 0,-3-7 0,-3-8 0,39 22 0,0 1 0,-36-16 0,7-5 0,19 21 0,-25-22 0,44 23 0,-12 1 0,-2 0 0,1-9 0,-19 4 0,5-8 859,29 21-859,-23-26 379,16 23-379,-7-17 0,-30-4 0,36 19 0,-32-24 0,38 21 0,3-4 0,-16 0 0,29 15 0,-10-5 0,11 5 0,10-3 0,-1 0 0,1 4 0,-6-5 0,4 5 0,-5-2 0,3 2 0,4 1 0,-1-2 0,5 1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8.040"/>
    </inkml:context>
    <inkml:brush xml:id="br0">
      <inkml:brushProperty name="width" value="0.05" units="cm"/>
      <inkml:brushProperty name="height" value="0.05" units="cm"/>
      <inkml:brushProperty name="color" value="#E71224"/>
    </inkml:brush>
  </inkml:definitions>
  <inkml:trace contextRef="#ctx0" brushRef="#br0">3225 1 24575,'-13'24'0,"-19"4"0,-12 5 0,-30 18-1574,26-27 1,-5 0 1573,-10 13 0,-3-1 0,-3-9 0,-3-1 0,-8 9 0,-1 0 0,10-4 0,1-2 0,-5-4 0,1 1 0,15 1 0,4-1 776,-29 1-776,6 19 0,41-27 565,-17 15-565,29-19 0,2 2 0,1-11 1625,-8 20-1625,4-18 181,-20 25-181,18-17 0,-14 3 0,-1 4 0,-15 0 0,10 3 0,-7-9 0,8 22 0,19-28 0,-18 24 0,22-21 0,-7-3 0,7 7 0,-17-12 0,8 20 0,-23-8 0,-7 26 0,3-19 0,-21 14 0,20-16 0,-20 10-583,38-9 0,-1 3 583,-7 2 0,-1 0 0,7-1 0,-1 1 0,-15 4 0,0-1 0,-17 10-159,-8-4 159,19-2 0,34-19 0,0 2 0,11-9 0,10-3 0,3-6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5.605"/>
    </inkml:context>
    <inkml:brush xml:id="br0">
      <inkml:brushProperty name="width" value="0.05" units="cm"/>
      <inkml:brushProperty name="height" value="0.05" units="cm"/>
      <inkml:brushProperty name="color" value="#E71224"/>
    </inkml:brush>
  </inkml:definitions>
  <inkml:trace contextRef="#ctx0" brushRef="#br0">2248 11 24575,'-37'-6'0,"-7"2"0,-42 13 0,34-2 0,-43 3 0,28-6 0,-8-4 0,7 0 0,30 0 0,-1 0 0,9 0 0,6 0 0,-3 0 0,14 0 0,-10 0 0,1 6 0,9-5 0,-23 5 0,19-6 0,-20 0 0,15 0 0,-14 0 0,14 0 0,-29 8 0,29-6 0,-15 6 0,22-8 0,0 0 0,-1 0 0,-11 0 0,9 0 0,-18 0 0,14 0 0,-29 0 0,2 0 0,-22 0 0,5 0 0,19 0 0,14 0 0,14 0 0,3 0 0,1 0 0,-12 0 0,13 0 0,-8 0 0,-1 0 0,10 4 0,-22-3 0,17 4 0,-18-5 0,5 11 0,-7-8 0,8 13 0,2-15 0,-1 3 0,7-4 0,-6 0 0,12 0 0,-11 6 0,14-5 0,-27 5 0,21-2 0,-21-3 0,17 4 0,-13-5 0,14 0 0,-6 0 0,12 0 0,1 0 0,10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7.357"/>
    </inkml:context>
    <inkml:brush xml:id="br0">
      <inkml:brushProperty name="width" value="0.05" units="cm"/>
      <inkml:brushProperty name="height" value="0.05" units="cm"/>
      <inkml:brushProperty name="color" value="#E71224"/>
    </inkml:brush>
  </inkml:definitions>
  <inkml:trace contextRef="#ctx0" brushRef="#br0">3704 63 24575,'-58'0'0,"0"0"0,-3 0 0,-4 0 0,-25 0 0,-6 0-1853,29 0 0,-1 0 0,-1 0 1853,0 0 0,0 0 0,-1 0 0,-2 0 0,-2 0 0,1 0 0,6 0 0,0 0 0,-3 0 0,-21 0 0,-6 0 0,5 0 0,21 0 0,3 0 0,-1 0 0,-10 0 0,-1 0 0,7 0 327,3 1 1,6-2-328,11-4 0,2 1 0,-1 2 0,0 1 0,0-3 0,-1-1 0,1 4 0,0 2 0,0-1 0,0 0 0,-8 0 0,1 0 0,5 0 0,0 0 0,-6 1 0,1-2 0,6-3 0,1-1 0,0 4 0,0-1 804,-38-7-804,38 9 0,4 0 0,-5 0 0,-27 0 0,59 0 2810,-29 0-2810,37 0 922,-10 0-922,8 0 368,4 0-368,-3 0 0,4 0 0,-1-4 0,1-2 0,5 0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Many big fintech companies will be forced to utilize their technologies to create new opportunities to adapt to our current market. FinTech must be prepared not just to accommodate this increased demand but also to scale up their enterprise IT infrastructure while adapting to the new world, just like everyone else. ‍</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Ethan</a:t>
            </a:r>
          </a:p>
          <a:p>
            <a:endParaRPr lang="en-CA" sz="1800" dirty="0"/>
          </a:p>
          <a:p>
            <a:r>
              <a:rPr lang="en-CA" sz="1800" dirty="0"/>
              <a:t>Daily returns show higher variations in returns for the custom portfolio </a:t>
            </a:r>
          </a:p>
          <a:p>
            <a:endParaRPr lang="en-CA" sz="1800" dirty="0"/>
          </a:p>
          <a:p>
            <a:r>
              <a:rPr lang="en-CA" sz="1800" dirty="0"/>
              <a:t>Cumulative returns show that both FINX and the Custom portfolio outperformed the benchmark S&amp;P 500.</a:t>
            </a:r>
          </a:p>
          <a:p>
            <a:endParaRPr lang="en-CA" sz="1800" dirty="0"/>
          </a:p>
          <a:p>
            <a:r>
              <a:rPr lang="en-CA" sz="1800" dirty="0"/>
              <a:t>Risk Analysis (STD rolling 21-day) showed that the custom portfolio has more risk than FINX and S&amp;P 500</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Ethan</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The Sharpe ratios and the rolling 21-day standard deviation both show that the custom portfolio is riskier than FINX and the market.</a:t>
            </a:r>
            <a:endParaRPr lang="en-US" sz="24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Governments around the globe have already committed about $8 trillion to address the pandemic. This includes direct spending, equity injections, loans and guarantees. It is more than four times what all the countries on the planet collectively spent on military, weapons and war in 2019. It is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have simulated the performance of our custom portfolio for the next 10 years.</a:t>
            </a:r>
            <a:r>
              <a:rPr lang="en-US" sz="1600" b="0" i="0" kern="1200" dirty="0">
                <a:solidFill>
                  <a:schemeClr val="tx1"/>
                </a:solidFill>
                <a:effectLst/>
                <a:latin typeface="+mn-lt"/>
                <a:ea typeface="+mn-ea"/>
                <a:cs typeface="+mn-cs"/>
              </a:rPr>
              <a:t> The steps that we took to produce these results include; analyzing performance and risk to each portfolio, the rolling statistics for risk and beta, constructing a correlation table, a beta comparison for the custom portfolio and the FinTech ETF compared to the S&amp;P500, calculating a rolling window for the EMA, annualized </a:t>
            </a:r>
            <a:r>
              <a:rPr lang="en-US" sz="1600" b="0" i="0" kern="1200" dirty="0" err="1">
                <a:solidFill>
                  <a:schemeClr val="tx1"/>
                </a:solidFill>
                <a:effectLst/>
                <a:latin typeface="+mn-lt"/>
                <a:ea typeface="+mn-ea"/>
                <a:cs typeface="+mn-cs"/>
              </a:rPr>
              <a:t>sharpe</a:t>
            </a:r>
            <a:r>
              <a:rPr lang="en-US" sz="1600" b="0" i="0" kern="1200" dirty="0">
                <a:solidFill>
                  <a:schemeClr val="tx1"/>
                </a:solidFill>
                <a:effectLst/>
                <a:latin typeface="+mn-lt"/>
                <a:ea typeface="+mn-ea"/>
                <a:cs typeface="+mn-cs"/>
              </a:rPr>
              <a:t> ratios, calculating volatility, </a:t>
            </a:r>
            <a:endParaRPr lang="en-CA"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Governments around the globe have already committed about $8 trillion to address the pandemic. This includes direct spending, equity injections, loans and guarantees. It is more than four times what all the countries on the planet collectively spent on military, weapons and war in 2019. It is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have simulated the performance of our custom portfolio for the next 10 years.</a:t>
            </a:r>
            <a:r>
              <a:rPr lang="en-US" sz="1600" b="0" i="0" kern="1200" dirty="0">
                <a:solidFill>
                  <a:schemeClr val="tx1"/>
                </a:solidFill>
                <a:effectLst/>
                <a:latin typeface="+mn-lt"/>
                <a:ea typeface="+mn-ea"/>
                <a:cs typeface="+mn-cs"/>
              </a:rPr>
              <a:t> The steps that we took to produce these results include; analyzing performance and risk to each portfolio, the rolling statistics for risk and beta, constructing a correlation table, a beta comparison for the custom portfolio and the FinTech ETF compared to the S&amp;P500, calculating a rolling window for the EMA, annualized </a:t>
            </a:r>
            <a:r>
              <a:rPr lang="en-US" sz="1600" b="0" i="0" kern="1200" dirty="0" err="1">
                <a:solidFill>
                  <a:schemeClr val="tx1"/>
                </a:solidFill>
                <a:effectLst/>
                <a:latin typeface="+mn-lt"/>
                <a:ea typeface="+mn-ea"/>
                <a:cs typeface="+mn-cs"/>
              </a:rPr>
              <a:t>sharpe</a:t>
            </a:r>
            <a:r>
              <a:rPr lang="en-US" sz="1600" b="0" i="0" kern="1200" dirty="0">
                <a:solidFill>
                  <a:schemeClr val="tx1"/>
                </a:solidFill>
                <a:effectLst/>
                <a:latin typeface="+mn-lt"/>
                <a:ea typeface="+mn-ea"/>
                <a:cs typeface="+mn-cs"/>
              </a:rPr>
              <a:t> ratios, calculating volatility, </a:t>
            </a:r>
            <a:endParaRPr lang="en-CA"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17250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b="1" i="0" kern="1200" dirty="0" err="1">
                <a:solidFill>
                  <a:schemeClr val="tx1"/>
                </a:solidFill>
                <a:effectLst/>
                <a:latin typeface="+mn-lt"/>
                <a:ea typeface="+mn-ea"/>
                <a:cs typeface="+mn-cs"/>
              </a:rPr>
              <a:t>Manjari</a:t>
            </a:r>
            <a:endParaRPr lang="en-CA" sz="1400" b="1" i="0" kern="1200" dirty="0">
              <a:solidFill>
                <a:schemeClr val="tx1"/>
              </a:solidFill>
              <a:effectLst/>
              <a:latin typeface="+mn-lt"/>
              <a:ea typeface="+mn-ea"/>
              <a:cs typeface="+mn-cs"/>
            </a:endParaRPr>
          </a:p>
          <a:p>
            <a:endParaRPr lang="en-CA" sz="1400" b="1"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Emergency Savings</a:t>
            </a:r>
            <a:r>
              <a:rPr lang="en-CA" sz="1400" b="0" i="0" kern="1200" dirty="0">
                <a:solidFill>
                  <a:schemeClr val="tx1"/>
                </a:solidFill>
                <a:effectLst/>
                <a:latin typeface="+mn-lt"/>
                <a:ea typeface="+mn-ea"/>
                <a:cs typeface="+mn-cs"/>
              </a:rPr>
              <a:t>: In addition to having appropriate kinds of and amounts of insurance, we should aim to have cash savings that can cover six or more months of basic living expenses.</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Expected expenses</a:t>
            </a:r>
            <a:r>
              <a:rPr lang="en-CA" sz="1400" b="0" i="0" kern="1200" dirty="0">
                <a:solidFill>
                  <a:schemeClr val="tx1"/>
                </a:solidFill>
                <a:effectLst/>
                <a:latin typeface="+mn-lt"/>
                <a:ea typeface="+mn-ea"/>
                <a:cs typeface="+mn-cs"/>
              </a:rPr>
              <a:t>: While your emergency savings is preparing you for unexpected near-term needs, one should also prepare your portfolio for those expected needs. Investments away from stocks and into high-quality bonds. The goal is having a few years' expenses in these low-volatility assets before you need them.</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Investing to profit from the next crash</a:t>
            </a:r>
            <a:r>
              <a:rPr lang="en-CA" sz="14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US" sz="1400" dirty="0"/>
          </a:p>
          <a:p>
            <a:pPr marL="0" indent="0" algn="l">
              <a:buNone/>
            </a:pPr>
            <a:r>
              <a:rPr lang="en-CA" sz="1200" b="1" i="0" kern="1200" dirty="0">
                <a:solidFill>
                  <a:schemeClr val="tx1"/>
                </a:solidFill>
                <a:effectLst/>
                <a:latin typeface="+mn-lt"/>
                <a:ea typeface="+mn-ea"/>
                <a:cs typeface="+mn-cs"/>
              </a:rPr>
              <a:t>Historical Market performance</a:t>
            </a:r>
            <a:br>
              <a:rPr lang="en-CA" dirty="0"/>
            </a:br>
            <a:r>
              <a:rPr lang="en-CA" sz="1200" b="0" i="0" kern="1200" dirty="0">
                <a:solidFill>
                  <a:schemeClr val="tx1"/>
                </a:solidFill>
                <a:effectLst/>
                <a:latin typeface="+mn-lt"/>
                <a:ea typeface="+mn-ea"/>
                <a:cs typeface="+mn-cs"/>
              </a:rPr>
              <a:t> 1. MARKET falls 10% from a recent high every 1-2 years</a:t>
            </a:r>
            <a:br>
              <a:rPr lang="en-CA" dirty="0"/>
            </a:br>
            <a:r>
              <a:rPr lang="en-CA" sz="1200" b="0" i="0" kern="1200" dirty="0">
                <a:solidFill>
                  <a:schemeClr val="tx1"/>
                </a:solidFill>
                <a:effectLst/>
                <a:latin typeface="+mn-lt"/>
                <a:ea typeface="+mn-ea"/>
                <a:cs typeface="+mn-cs"/>
              </a:rPr>
              <a:t>  2. MARKET falls 20% from a recent high every 5-7 years</a:t>
            </a:r>
            <a:br>
              <a:rPr lang="en-CA" dirty="0"/>
            </a:br>
            <a:r>
              <a:rPr lang="en-CA" sz="1200" b="0" i="0" kern="1200" dirty="0">
                <a:solidFill>
                  <a:schemeClr val="tx1"/>
                </a:solidFill>
                <a:effectLst/>
                <a:latin typeface="+mn-lt"/>
                <a:ea typeface="+mn-ea"/>
                <a:cs typeface="+mn-cs"/>
              </a:rPr>
              <a:t>  3. stock MARKETS falling MORE than 20% has happened only 6 times</a:t>
            </a:r>
            <a:endParaRPr lang="en-US" sz="1200"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414107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81413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What will happen in the next 10 years to the portfolio we decided on investing today</a:t>
            </a:r>
          </a:p>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Richard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impact of COVID-19 on a custom portfolio of 5 dividend paying stocks. This portfolio is compared with a Fintech ETF and,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disruptive event.</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This custom portfolio has been compared with the oldest and most established fintech ETF, as well as with the S&amp;P 500 acting as a benchmark</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Richard</a:t>
            </a:r>
          </a:p>
          <a:p>
            <a:endParaRPr lang="en-US" sz="2000" dirty="0"/>
          </a:p>
          <a:p>
            <a:r>
              <a:rPr lang="en-US" sz="2000" dirty="0"/>
              <a:t>Our clean up process involved setting weights to the custom portfolio, calculating the daily returns then, combining and comparing the custom portfolio, FINX ETF, and S&amp;P500 returns.</a:t>
            </a:r>
          </a:p>
          <a:p>
            <a:endParaRPr lang="en-US" sz="2000" dirty="0"/>
          </a:p>
          <a:p>
            <a:r>
              <a:rPr lang="en-US" sz="2000" dirty="0"/>
              <a:t>We conducted a Monte Carlo Simulation to determine possible future outcomes of investing in these assets. We then calculated the mean of the daily returns, the daily volatility, annualized STD, all to determine which portfolios are risker than the s&amp;p500</a:t>
            </a:r>
          </a:p>
          <a:p>
            <a:endParaRPr lang="en-US" sz="2000" dirty="0"/>
          </a:p>
          <a:p>
            <a:r>
              <a:rPr lang="en-US" sz="2000" dirty="0"/>
              <a:t>An interesting thought to our investigation was that we anticipated that the stock market would be negatively correlated with the amount of COVID cases however we found that this was not true</a:t>
            </a:r>
          </a:p>
          <a:p>
            <a:endParaRPr lang="en-US" sz="2000" dirty="0"/>
          </a:p>
          <a:p>
            <a:endParaRPr lang="en-US" sz="2000" dirty="0"/>
          </a:p>
          <a:p>
            <a:pPr marL="171450" indent="-171450">
              <a:buFontTx/>
              <a:buChar char="-"/>
            </a:pPr>
            <a:endParaRPr lang="en-US" sz="2000" dirty="0"/>
          </a:p>
          <a:p>
            <a:pPr marL="171450" indent="-171450">
              <a:buFontTx/>
              <a:buChar char="-"/>
            </a:pPr>
            <a:endParaRPr lang="en-US" sz="2000" dirty="0"/>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Jessica</a:t>
            </a:r>
          </a:p>
          <a:p>
            <a:endParaRPr lang="en-CA" sz="2000" b="0" i="0" kern="1200" dirty="0">
              <a:solidFill>
                <a:schemeClr val="tx1"/>
              </a:solidFill>
              <a:effectLst/>
              <a:latin typeface="+mn-lt"/>
              <a:ea typeface="+mn-ea"/>
              <a:cs typeface="+mn-cs"/>
            </a:endParaRPr>
          </a:p>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The S&amp;P 500 has gained strength based on a Federal Government stimulus package and the Federal Reserve rate cuts. </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13221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Jessica</a:t>
            </a: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TECH (Microsoft) Orange – significantly affected and has fully recovered</a:t>
            </a:r>
            <a:endParaRPr lang="en-CA" sz="16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b="0" i="0" kern="1200" dirty="0">
                <a:solidFill>
                  <a:schemeClr val="tx1"/>
                </a:solidFill>
                <a:effectLst/>
                <a:latin typeface="+mn-lt"/>
                <a:ea typeface="+mn-ea"/>
                <a:cs typeface="+mn-cs"/>
              </a:rPr>
              <a:t>The shift to working from home will continue to drive demand for infrastructure to support this shift. Tech companies are typically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 (</a:t>
            </a:r>
            <a:r>
              <a:rPr lang="en-US" sz="1600" b="1" dirty="0"/>
              <a:t>Pfizer [PFE]) Green – minimally affected and has recovered</a:t>
            </a:r>
            <a:endParaRPr lang="en-CA" sz="1600" b="1"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healthcare is focusing on emergency or COVID related services, there are significant less resources and demand for other healthcare needs. Pharma companies whose products are effective against COVID-19 will benefit financially. </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 (AT&amp;T [T]) Red – minimally affected and has recovered </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during mandated isolation </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Jessica</a:t>
            </a:r>
          </a:p>
          <a:p>
            <a:endParaRPr lang="en-US" sz="1600" b="1" dirty="0"/>
          </a:p>
          <a:p>
            <a:r>
              <a:rPr lang="en-US" sz="1600" b="1" dirty="0"/>
              <a:t>FINANCIAL INDUSTRY (JPM[JP Morgan]) Blue – Significantly affected and has not recovered</a:t>
            </a:r>
          </a:p>
          <a:p>
            <a:r>
              <a:rPr lang="en-CA" sz="1600" b="0" i="0" kern="1200" dirty="0">
                <a:solidFill>
                  <a:schemeClr val="tx1"/>
                </a:solidFill>
                <a:effectLst/>
                <a:latin typeface="+mn-lt"/>
                <a:ea typeface="+mn-ea"/>
                <a:cs typeface="+mn-cs"/>
              </a:rPr>
              <a:t>Central banks are expected to keep rates low  for several more years, which has the potential to reduce profits and the labour needed to operate. The outcome of reduced interest rates, business activity, and large scale non-performing loans, has the potential to become a significant contributing factor to a prolonged recession. ‍</a:t>
            </a:r>
          </a:p>
          <a:p>
            <a:endParaRPr lang="en-US" sz="1400" b="1" dirty="0"/>
          </a:p>
          <a:p>
            <a:r>
              <a:rPr lang="en-US" sz="1600" b="1" dirty="0"/>
              <a:t>ENERGY (ExxonMobil  [</a:t>
            </a:r>
            <a:r>
              <a:rPr lang="en-US" sz="1600" b="1" dirty="0" err="1"/>
              <a:t>xom</a:t>
            </a:r>
            <a:r>
              <a:rPr lang="en-US" sz="1600" b="1" dirty="0"/>
              <a:t>]) Purple –affected and starting to recover as demand returns </a:t>
            </a:r>
          </a:p>
          <a:p>
            <a:r>
              <a:rPr lang="en-CA" sz="1600" b="0" i="0" kern="1200" dirty="0">
                <a:solidFill>
                  <a:schemeClr val="tx1"/>
                </a:solidFill>
                <a:effectLst/>
                <a:latin typeface="+mn-lt"/>
                <a:ea typeface="+mn-ea"/>
                <a:cs typeface="+mn-cs"/>
              </a:rPr>
              <a:t>Saudi Arabia and Russia were not able to resolve the dispute of whether to cut back on oil production to match the decreasing demand of gas. Due to this lack of demand from travel restrictions, and without the decrease of production, the Oil and Gas industry was drastically impacted. </a:t>
            </a:r>
            <a:endParaRPr lang="en-US" sz="1400" b="0"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78260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Jessica</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Our choice of stocks in the custom portfolio was based on sector diversification and their performance</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Two major challenges we experienced were:</a:t>
            </a:r>
          </a:p>
          <a:p>
            <a:pPr marL="342900" indent="-342900">
              <a:buAutoNum type="arabicPeriod"/>
            </a:pPr>
            <a:r>
              <a:rPr lang="en-CA" sz="1800" b="0" i="0" kern="1200" dirty="0">
                <a:solidFill>
                  <a:schemeClr val="tx1"/>
                </a:solidFill>
                <a:effectLst/>
                <a:latin typeface="+mn-lt"/>
                <a:ea typeface="+mn-ea"/>
                <a:cs typeface="+mn-cs"/>
              </a:rPr>
              <a:t>One company will not accurately represent every company in that sector </a:t>
            </a:r>
          </a:p>
          <a:p>
            <a:pPr marL="342900" indent="-342900">
              <a:buAutoNum type="arabicPeriod"/>
            </a:pPr>
            <a:r>
              <a:rPr lang="en-CA" sz="1800" b="0" i="0" kern="1200" dirty="0">
                <a:solidFill>
                  <a:schemeClr val="tx1"/>
                </a:solidFill>
                <a:effectLst/>
                <a:latin typeface="+mn-lt"/>
                <a:ea typeface="+mn-ea"/>
                <a:cs typeface="+mn-cs"/>
              </a:rPr>
              <a:t>Past performance may not be an accurate forecast for future performance. </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90896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hart" Target="../charts/chart6.xml"/><Relationship Id="rId7"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customXml" Target="../ink/ink8.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6.xml"/><Relationship Id="rId18" Type="http://schemas.openxmlformats.org/officeDocument/2006/relationships/image" Target="../media/image33.png"/><Relationship Id="rId3" Type="http://schemas.openxmlformats.org/officeDocument/2006/relationships/customXml" Target="../ink/ink11.xml"/><Relationship Id="rId21" Type="http://schemas.openxmlformats.org/officeDocument/2006/relationships/image" Target="../media/image21.png"/><Relationship Id="rId7" Type="http://schemas.openxmlformats.org/officeDocument/2006/relationships/customXml" Target="../ink/ink13.xml"/><Relationship Id="rId12" Type="http://schemas.openxmlformats.org/officeDocument/2006/relationships/image" Target="../media/image30.png"/><Relationship Id="rId17" Type="http://schemas.openxmlformats.org/officeDocument/2006/relationships/customXml" Target="../ink/ink18.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23" Type="http://schemas.openxmlformats.org/officeDocument/2006/relationships/image" Target="../media/image23.png"/><Relationship Id="rId10" Type="http://schemas.openxmlformats.org/officeDocument/2006/relationships/image" Target="../media/image29.png"/><Relationship Id="rId19" Type="http://schemas.openxmlformats.org/officeDocument/2006/relationships/customXml" Target="../ink/ink19.xml"/><Relationship Id="rId4" Type="http://schemas.openxmlformats.org/officeDocument/2006/relationships/image" Target="../media/image26.png"/><Relationship Id="rId9" Type="http://schemas.openxmlformats.org/officeDocument/2006/relationships/customXml" Target="../ink/ink14.xml"/><Relationship Id="rId14" Type="http://schemas.openxmlformats.org/officeDocument/2006/relationships/image" Target="../media/image31.png"/><Relationship Id="rId22"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25.xml"/><Relationship Id="rId18" Type="http://schemas.openxmlformats.org/officeDocument/2006/relationships/image" Target="../media/image33.png"/><Relationship Id="rId3" Type="http://schemas.openxmlformats.org/officeDocument/2006/relationships/customXml" Target="../ink/ink20.xml"/><Relationship Id="rId21" Type="http://schemas.openxmlformats.org/officeDocument/2006/relationships/image" Target="../media/image24.png"/><Relationship Id="rId7" Type="http://schemas.openxmlformats.org/officeDocument/2006/relationships/customXml" Target="../ink/ink22.xml"/><Relationship Id="rId12" Type="http://schemas.openxmlformats.org/officeDocument/2006/relationships/image" Target="../media/image30.png"/><Relationship Id="rId17" Type="http://schemas.openxmlformats.org/officeDocument/2006/relationships/customXml" Target="../ink/ink27.xml"/><Relationship Id="rId25" Type="http://schemas.openxmlformats.org/officeDocument/2006/relationships/image" Target="../media/image37.png"/><Relationship Id="rId2" Type="http://schemas.openxmlformats.org/officeDocument/2006/relationships/notesSlide" Target="../notesSlides/notesSlide14.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24.xml"/><Relationship Id="rId24" Type="http://schemas.openxmlformats.org/officeDocument/2006/relationships/image" Target="../media/image36.png"/><Relationship Id="rId5" Type="http://schemas.openxmlformats.org/officeDocument/2006/relationships/customXml" Target="../ink/ink21.xml"/><Relationship Id="rId15" Type="http://schemas.openxmlformats.org/officeDocument/2006/relationships/customXml" Target="../ink/ink26.xml"/><Relationship Id="rId23" Type="http://schemas.openxmlformats.org/officeDocument/2006/relationships/image" Target="../media/image35.png"/><Relationship Id="rId10" Type="http://schemas.openxmlformats.org/officeDocument/2006/relationships/image" Target="../media/image29.png"/><Relationship Id="rId19" Type="http://schemas.openxmlformats.org/officeDocument/2006/relationships/customXml" Target="../ink/ink28.xml"/><Relationship Id="rId4" Type="http://schemas.openxmlformats.org/officeDocument/2006/relationships/image" Target="../media/image26.png"/><Relationship Id="rId9" Type="http://schemas.openxmlformats.org/officeDocument/2006/relationships/customXml" Target="../ink/ink23.xml"/><Relationship Id="rId14" Type="http://schemas.openxmlformats.org/officeDocument/2006/relationships/image" Target="../media/image31.png"/><Relationship Id="rId22"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2.xml"/><Relationship Id="rId7"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customXml" Target="../ink/ink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r>
              <a:rPr lang="en-US" dirty="0"/>
              <a:t>Manage risk and lower costs</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8846F6E-4BC3-7647-9258-55E3F06DE43F}"/>
                  </a:ext>
                </a:extLst>
              </p14:cNvPr>
              <p14:cNvContentPartPr/>
              <p14:nvPr/>
            </p14:nvContentPartPr>
            <p14:xfrm>
              <a:off x="6017959" y="2371804"/>
              <a:ext cx="809640" cy="46800"/>
            </p14:xfrm>
          </p:contentPart>
        </mc:Choice>
        <mc:Fallback xmlns="">
          <p:pic>
            <p:nvPicPr>
              <p:cNvPr id="9" name="Ink 8">
                <a:extLst>
                  <a:ext uri="{FF2B5EF4-FFF2-40B4-BE49-F238E27FC236}">
                    <a16:creationId xmlns:a16="http://schemas.microsoft.com/office/drawing/2014/main" id="{E8846F6E-4BC3-7647-9258-55E3F06DE43F}"/>
                  </a:ext>
                </a:extLst>
              </p:cNvPr>
              <p:cNvPicPr/>
              <p:nvPr/>
            </p:nvPicPr>
            <p:blipFill>
              <a:blip r:embed="rId6"/>
              <a:stretch>
                <a:fillRect/>
              </a:stretch>
            </p:blipFill>
            <p:spPr>
              <a:xfrm>
                <a:off x="6008959" y="2363164"/>
                <a:ext cx="827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57EEF3E-8CD0-CC4C-97DE-4B8D515E369E}"/>
                  </a:ext>
                </a:extLst>
              </p14:cNvPr>
              <p14:cNvContentPartPr/>
              <p14:nvPr/>
            </p14:nvContentPartPr>
            <p14:xfrm>
              <a:off x="5996359" y="4991164"/>
              <a:ext cx="1333800" cy="23040"/>
            </p14:xfrm>
          </p:contentPart>
        </mc:Choice>
        <mc:Fallback xmlns="">
          <p:pic>
            <p:nvPicPr>
              <p:cNvPr id="10" name="Ink 9">
                <a:extLst>
                  <a:ext uri="{FF2B5EF4-FFF2-40B4-BE49-F238E27FC236}">
                    <a16:creationId xmlns:a16="http://schemas.microsoft.com/office/drawing/2014/main" id="{857EEF3E-8CD0-CC4C-97DE-4B8D515E369E}"/>
                  </a:ext>
                </a:extLst>
              </p:cNvPr>
              <p:cNvPicPr/>
              <p:nvPr/>
            </p:nvPicPr>
            <p:blipFill>
              <a:blip r:embed="rId8"/>
              <a:stretch>
                <a:fillRect/>
              </a:stretch>
            </p:blipFill>
            <p:spPr>
              <a:xfrm>
                <a:off x="5987359" y="4982524"/>
                <a:ext cx="1351440" cy="40680"/>
              </a:xfrm>
              <a:prstGeom prst="rect">
                <a:avLst/>
              </a:prstGeom>
            </p:spPr>
          </p:pic>
        </mc:Fallback>
      </mc:AlternateContent>
      <p:sp>
        <p:nvSpPr>
          <p:cNvPr id="14" name="TextBox 13">
            <a:extLst>
              <a:ext uri="{FF2B5EF4-FFF2-40B4-BE49-F238E27FC236}">
                <a16:creationId xmlns:a16="http://schemas.microsoft.com/office/drawing/2014/main" id="{73E78DCE-5B67-164B-8CA5-FC7DD688A9E8}"/>
              </a:ext>
            </a:extLst>
          </p:cNvPr>
          <p:cNvSpPr txBox="1"/>
          <p:nvPr/>
        </p:nvSpPr>
        <p:spPr>
          <a:xfrm>
            <a:off x="4356912" y="2210538"/>
            <a:ext cx="1901957" cy="369332"/>
          </a:xfrm>
          <a:prstGeom prst="rect">
            <a:avLst/>
          </a:prstGeom>
          <a:noFill/>
        </p:spPr>
        <p:txBody>
          <a:bodyPr wrap="square" rtlCol="0">
            <a:spAutoFit/>
          </a:bodyPr>
          <a:lstStyle/>
          <a:p>
            <a:r>
              <a:rPr lang="en-US" dirty="0">
                <a:solidFill>
                  <a:srgbClr val="FF0000"/>
                </a:solidFill>
              </a:rPr>
              <a:t>Feb 19 - $33.79</a:t>
            </a:r>
          </a:p>
        </p:txBody>
      </p:sp>
      <p:sp>
        <p:nvSpPr>
          <p:cNvPr id="15" name="TextBox 14">
            <a:extLst>
              <a:ext uri="{FF2B5EF4-FFF2-40B4-BE49-F238E27FC236}">
                <a16:creationId xmlns:a16="http://schemas.microsoft.com/office/drawing/2014/main" id="{9B2A6F38-8E50-824C-ACA7-A85E54155ED9}"/>
              </a:ext>
            </a:extLst>
          </p:cNvPr>
          <p:cNvSpPr txBox="1"/>
          <p:nvPr/>
        </p:nvSpPr>
        <p:spPr>
          <a:xfrm>
            <a:off x="4094402" y="4818018"/>
            <a:ext cx="1901957" cy="369332"/>
          </a:xfrm>
          <a:prstGeom prst="rect">
            <a:avLst/>
          </a:prstGeom>
          <a:noFill/>
        </p:spPr>
        <p:txBody>
          <a:bodyPr wrap="square" rtlCol="0">
            <a:spAutoFit/>
          </a:bodyPr>
          <a:lstStyle/>
          <a:p>
            <a:r>
              <a:rPr lang="en-US" dirty="0">
                <a:solidFill>
                  <a:srgbClr val="FF0000"/>
                </a:solidFill>
              </a:rPr>
              <a:t>March 23 - $20.30</a:t>
            </a:r>
          </a:p>
        </p:txBody>
      </p:sp>
      <p:sp>
        <p:nvSpPr>
          <p:cNvPr id="16" name="TextBox 15">
            <a:extLst>
              <a:ext uri="{FF2B5EF4-FFF2-40B4-BE49-F238E27FC236}">
                <a16:creationId xmlns:a16="http://schemas.microsoft.com/office/drawing/2014/main" id="{55620ED0-ECEC-6B41-B7FC-35BB4740B68F}"/>
              </a:ext>
            </a:extLst>
          </p:cNvPr>
          <p:cNvSpPr txBox="1"/>
          <p:nvPr/>
        </p:nvSpPr>
        <p:spPr>
          <a:xfrm>
            <a:off x="6940633" y="1955764"/>
            <a:ext cx="1901957" cy="369332"/>
          </a:xfrm>
          <a:prstGeom prst="rect">
            <a:avLst/>
          </a:prstGeom>
          <a:noFill/>
        </p:spPr>
        <p:txBody>
          <a:bodyPr wrap="square" rtlCol="0">
            <a:spAutoFit/>
          </a:bodyPr>
          <a:lstStyle/>
          <a:p>
            <a:r>
              <a:rPr lang="en-US" dirty="0">
                <a:solidFill>
                  <a:srgbClr val="FF0000"/>
                </a:solidFill>
              </a:rPr>
              <a:t>June 9 - $33.52</a:t>
            </a:r>
          </a:p>
        </p:txBody>
      </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117679D0-08F9-794F-BC72-26A7112C3513}"/>
                  </a:ext>
                </a:extLst>
              </p14:cNvPr>
              <p14:cNvContentPartPr/>
              <p14:nvPr/>
            </p14:nvContentPartPr>
            <p14:xfrm>
              <a:off x="8170039" y="2290444"/>
              <a:ext cx="294840" cy="108720"/>
            </p14:xfrm>
          </p:contentPart>
        </mc:Choice>
        <mc:Fallback xmlns="">
          <p:pic>
            <p:nvPicPr>
              <p:cNvPr id="17" name="Ink 16">
                <a:extLst>
                  <a:ext uri="{FF2B5EF4-FFF2-40B4-BE49-F238E27FC236}">
                    <a16:creationId xmlns:a16="http://schemas.microsoft.com/office/drawing/2014/main" id="{117679D0-08F9-794F-BC72-26A7112C3513}"/>
                  </a:ext>
                </a:extLst>
              </p:cNvPr>
              <p:cNvPicPr/>
              <p:nvPr/>
            </p:nvPicPr>
            <p:blipFill>
              <a:blip r:embed="rId10"/>
              <a:stretch>
                <a:fillRect/>
              </a:stretch>
            </p:blipFill>
            <p:spPr>
              <a:xfrm>
                <a:off x="8161399" y="2281444"/>
                <a:ext cx="312480" cy="126360"/>
              </a:xfrm>
              <a:prstGeom prst="rect">
                <a:avLst/>
              </a:prstGeom>
            </p:spPr>
          </p:pic>
        </mc:Fallback>
      </mc:AlternateContent>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8030017" y="404514"/>
            <a:ext cx="3963200" cy="1834189"/>
          </a:xfrm>
        </p:spPr>
        <p:txBody>
          <a:bodyPr/>
          <a:lstStyle/>
          <a:p>
            <a:r>
              <a:rPr lang="en-US" dirty="0"/>
              <a:t>Comparative Analysis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030016" y="2230820"/>
            <a:ext cx="3563693" cy="3657600"/>
          </a:xfrm>
        </p:spPr>
        <p:txBody>
          <a:bodyPr>
            <a:normAutofit/>
          </a:bodyPr>
          <a:lstStyle/>
          <a:p>
            <a:r>
              <a:rPr lang="en-CA" dirty="0"/>
              <a:t>The Custom Portfolio has the highest variations in returns </a:t>
            </a:r>
          </a:p>
          <a:p>
            <a:r>
              <a:rPr lang="en-CA" dirty="0"/>
              <a:t>FINX and Custom portfolio outperformed the benchmark S&amp;P 500.</a:t>
            </a:r>
          </a:p>
          <a:p>
            <a:r>
              <a:rPr lang="en-CA" dirty="0"/>
              <a:t>Custom portfolio has more risk than FINX and S&amp;P 500</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872" t="1890" r="5127" b="2396"/>
          <a:stretch/>
        </p:blipFill>
        <p:spPr>
          <a:xfrm>
            <a:off x="389044" y="404514"/>
            <a:ext cx="7241463"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1504" y="276984"/>
            <a:ext cx="8251237" cy="573989"/>
          </a:xfrm>
        </p:spPr>
        <p:txBody>
          <a:bodyPr/>
          <a:lstStyle/>
          <a:p>
            <a:r>
              <a:rPr lang="en-US" dirty="0"/>
              <a:t>Risk Analysis</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61504" y="750338"/>
            <a:ext cx="7005951" cy="407670"/>
          </a:xfrm>
        </p:spPr>
        <p:txBody>
          <a:bodyPr/>
          <a:lstStyle/>
          <a:p>
            <a:r>
              <a:rPr lang="en-US" dirty="0"/>
              <a:t>Sharpe Ratios &amp; Rolling 21-day STD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2737301" y="4485422"/>
            <a:ext cx="9141942" cy="2016339"/>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85" t="3069" r="5960"/>
          <a:stretch/>
        </p:blipFill>
        <p:spPr>
          <a:xfrm>
            <a:off x="370201" y="1631362"/>
            <a:ext cx="5715000" cy="2280607"/>
          </a:xfrm>
          <a:prstGeom prst="rect">
            <a:avLst/>
          </a:prstGeom>
        </p:spPr>
      </p:pic>
      <p:pic>
        <p:nvPicPr>
          <p:cNvPr id="7" name="Picture 6" descr="A close up of a map&#10;&#10;Description automatically generated">
            <a:extLst>
              <a:ext uri="{FF2B5EF4-FFF2-40B4-BE49-F238E27FC236}">
                <a16:creationId xmlns:a16="http://schemas.microsoft.com/office/drawing/2014/main" id="{5AE6DA8F-D3E8-4543-8006-DD35E7AFC68C}"/>
              </a:ext>
            </a:extLst>
          </p:cNvPr>
          <p:cNvPicPr>
            <a:picLocks noChangeAspect="1"/>
          </p:cNvPicPr>
          <p:nvPr/>
        </p:nvPicPr>
        <p:blipFill>
          <a:blip r:embed="rId5"/>
          <a:stretch>
            <a:fillRect/>
          </a:stretch>
        </p:blipFill>
        <p:spPr>
          <a:xfrm>
            <a:off x="6314934" y="2372578"/>
            <a:ext cx="5564309" cy="273729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Custom Portfolio 10-year performance forecast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id="{8E363825-4A89-2D4F-B930-75C80C916616}"/>
              </a:ext>
            </a:extLst>
          </p:cNvPr>
          <p:cNvSpPr>
            <a:spLocks noGrp="1"/>
          </p:cNvSpPr>
          <p:nvPr>
            <p:ph sz="half" idx="2"/>
          </p:nvPr>
        </p:nvSpPr>
        <p:spPr>
          <a:xfrm>
            <a:off x="6565106" y="1671570"/>
            <a:ext cx="5157787" cy="1550773"/>
          </a:xfrm>
        </p:spPr>
        <p:txBody>
          <a:bodyPr>
            <a:normAutofit/>
          </a:bodyPr>
          <a:lstStyle/>
          <a:p>
            <a:r>
              <a:rPr lang="en-US" sz="1800" dirty="0"/>
              <a:t>The higher a funds </a:t>
            </a:r>
            <a:r>
              <a:rPr lang="en-US" sz="1800" dirty="0" err="1"/>
              <a:t>sharpe</a:t>
            </a:r>
            <a:r>
              <a:rPr lang="en-US" sz="1800" dirty="0"/>
              <a:t> ratio, the better its returns have been relative to the amount of investment risk it has taken</a:t>
            </a:r>
          </a:p>
        </p:txBody>
      </p:sp>
      <p:pic>
        <p:nvPicPr>
          <p:cNvPr id="6" name="Picture 5">
            <a:extLst>
              <a:ext uri="{FF2B5EF4-FFF2-40B4-BE49-F238E27FC236}">
                <a16:creationId xmlns:a16="http://schemas.microsoft.com/office/drawing/2014/main" id="{9A3D6458-FD0B-9444-9DA1-95BB936ECFFE}"/>
              </a:ext>
            </a:extLst>
          </p:cNvPr>
          <p:cNvPicPr>
            <a:picLocks noChangeAspect="1"/>
          </p:cNvPicPr>
          <p:nvPr/>
        </p:nvPicPr>
        <p:blipFill>
          <a:blip r:embed="rId21"/>
          <a:stretch>
            <a:fillRect/>
          </a:stretch>
        </p:blipFill>
        <p:spPr>
          <a:xfrm>
            <a:off x="160259" y="1363508"/>
            <a:ext cx="5665403" cy="2535056"/>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F5987955-2095-6A4C-995D-7F4830A1855C}"/>
              </a:ext>
            </a:extLst>
          </p:cNvPr>
          <p:cNvPicPr>
            <a:picLocks noChangeAspect="1"/>
          </p:cNvPicPr>
          <p:nvPr/>
        </p:nvPicPr>
        <p:blipFill>
          <a:blip r:embed="rId22"/>
          <a:stretch>
            <a:fillRect/>
          </a:stretch>
        </p:blipFill>
        <p:spPr>
          <a:xfrm>
            <a:off x="6246725" y="4062106"/>
            <a:ext cx="5651409" cy="2645424"/>
          </a:xfrm>
          <a:prstGeom prst="rect">
            <a:avLst/>
          </a:prstGeom>
        </p:spPr>
      </p:pic>
      <p:pic>
        <p:nvPicPr>
          <p:cNvPr id="11" name="Picture 10" descr="A picture containing knife, table&#10;&#10;Description automatically generated">
            <a:extLst>
              <a:ext uri="{FF2B5EF4-FFF2-40B4-BE49-F238E27FC236}">
                <a16:creationId xmlns:a16="http://schemas.microsoft.com/office/drawing/2014/main" id="{F55D18AA-1BCC-9141-B7D1-4AE16F376DCD}"/>
              </a:ext>
            </a:extLst>
          </p:cNvPr>
          <p:cNvPicPr>
            <a:picLocks noChangeAspect="1"/>
          </p:cNvPicPr>
          <p:nvPr/>
        </p:nvPicPr>
        <p:blipFill>
          <a:blip r:embed="rId23"/>
          <a:stretch>
            <a:fillRect/>
          </a:stretch>
        </p:blipFill>
        <p:spPr>
          <a:xfrm>
            <a:off x="9689105" y="4541499"/>
            <a:ext cx="1779221" cy="596900"/>
          </a:xfrm>
          <a:prstGeom prst="rect">
            <a:avLst/>
          </a:prstGeom>
        </p:spPr>
      </p:pic>
      <p:sp>
        <p:nvSpPr>
          <p:cNvPr id="27" name="Text Placeholder 26">
            <a:extLst>
              <a:ext uri="{FF2B5EF4-FFF2-40B4-BE49-F238E27FC236}">
                <a16:creationId xmlns:a16="http://schemas.microsoft.com/office/drawing/2014/main" id="{2C5065B3-9C89-3B44-8758-895F43560BC0}"/>
              </a:ext>
            </a:extLst>
          </p:cNvPr>
          <p:cNvSpPr>
            <a:spLocks noGrp="1"/>
          </p:cNvSpPr>
          <p:nvPr>
            <p:ph type="body" idx="1"/>
          </p:nvPr>
        </p:nvSpPr>
        <p:spPr/>
        <p:txBody>
          <a:bodyPr/>
          <a:lstStyle/>
          <a:p>
            <a:endParaRPr lang="en-US" dirty="0"/>
          </a:p>
        </p:txBody>
      </p:sp>
      <p:sp>
        <p:nvSpPr>
          <p:cNvPr id="28" name="Content Placeholder 4">
            <a:extLst>
              <a:ext uri="{FF2B5EF4-FFF2-40B4-BE49-F238E27FC236}">
                <a16:creationId xmlns:a16="http://schemas.microsoft.com/office/drawing/2014/main" id="{C1F828D3-2031-E24A-9338-6ED6E32F2C91}"/>
              </a:ext>
            </a:extLst>
          </p:cNvPr>
          <p:cNvSpPr txBox="1">
            <a:spLocks/>
          </p:cNvSpPr>
          <p:nvPr/>
        </p:nvSpPr>
        <p:spPr>
          <a:xfrm>
            <a:off x="594519" y="4693574"/>
            <a:ext cx="5157787" cy="1981378"/>
          </a:xfrm>
          <a:prstGeom prst="rect">
            <a:avLst/>
          </a:prstGeom>
        </p:spPr>
        <p:txBody>
          <a:bodyPr vert="horz" lIns="0" tIns="0" rIns="0" bIns="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FINX has the highest </a:t>
            </a:r>
            <a:r>
              <a:rPr lang="en-US" sz="1800" dirty="0" err="1"/>
              <a:t>sharpe</a:t>
            </a:r>
            <a:r>
              <a:rPr lang="en-US" sz="1800" dirty="0"/>
              <a:t> ratios and custom portfolio has the lowest </a:t>
            </a:r>
            <a:r>
              <a:rPr lang="en-US" sz="1800" dirty="0" err="1"/>
              <a:t>sharpe</a:t>
            </a:r>
            <a:r>
              <a:rPr lang="en-US" sz="1800" dirty="0"/>
              <a:t> ratios</a:t>
            </a:r>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S&amp;P 500 &amp; FINX 10-year performance forecast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14</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pic>
        <p:nvPicPr>
          <p:cNvPr id="6" name="Picture 5">
            <a:extLst>
              <a:ext uri="{FF2B5EF4-FFF2-40B4-BE49-F238E27FC236}">
                <a16:creationId xmlns:a16="http://schemas.microsoft.com/office/drawing/2014/main" id="{9A3D6458-FD0B-9444-9DA1-95BB936ECFFE}"/>
              </a:ext>
            </a:extLst>
          </p:cNvPr>
          <p:cNvPicPr>
            <a:picLocks noChangeAspect="1"/>
          </p:cNvPicPr>
          <p:nvPr/>
        </p:nvPicPr>
        <p:blipFill rotWithShape="1">
          <a:blip r:embed="rId21"/>
          <a:srcRect l="440"/>
          <a:stretch/>
        </p:blipFill>
        <p:spPr>
          <a:xfrm>
            <a:off x="293866" y="1671570"/>
            <a:ext cx="5400164" cy="2535056"/>
          </a:xfrm>
          <a:prstGeom prst="rect">
            <a:avLst/>
          </a:prstGeom>
        </p:spPr>
      </p:pic>
      <p:pic>
        <p:nvPicPr>
          <p:cNvPr id="9" name="Picture 8">
            <a:extLst>
              <a:ext uri="{FF2B5EF4-FFF2-40B4-BE49-F238E27FC236}">
                <a16:creationId xmlns:a16="http://schemas.microsoft.com/office/drawing/2014/main" id="{F5987955-2095-6A4C-995D-7F4830A1855C}"/>
              </a:ext>
            </a:extLst>
          </p:cNvPr>
          <p:cNvPicPr>
            <a:picLocks noChangeAspect="1"/>
          </p:cNvPicPr>
          <p:nvPr/>
        </p:nvPicPr>
        <p:blipFill>
          <a:blip r:embed="rId22"/>
          <a:srcRect/>
          <a:stretch/>
        </p:blipFill>
        <p:spPr>
          <a:xfrm>
            <a:off x="6323841" y="4062106"/>
            <a:ext cx="5497176" cy="2645424"/>
          </a:xfrm>
          <a:prstGeom prst="rect">
            <a:avLst/>
          </a:prstGeom>
        </p:spPr>
      </p:pic>
      <p:pic>
        <p:nvPicPr>
          <p:cNvPr id="13" name="Picture 12">
            <a:extLst>
              <a:ext uri="{FF2B5EF4-FFF2-40B4-BE49-F238E27FC236}">
                <a16:creationId xmlns:a16="http://schemas.microsoft.com/office/drawing/2014/main" id="{9A58C690-F2AD-FC4A-AB96-CDB2717A1C0D}"/>
              </a:ext>
            </a:extLst>
          </p:cNvPr>
          <p:cNvPicPr>
            <a:picLocks noChangeAspect="1"/>
          </p:cNvPicPr>
          <p:nvPr/>
        </p:nvPicPr>
        <p:blipFill>
          <a:blip r:embed="rId23"/>
          <a:stretch>
            <a:fillRect/>
          </a:stretch>
        </p:blipFill>
        <p:spPr>
          <a:xfrm>
            <a:off x="988943" y="1296392"/>
            <a:ext cx="10967082" cy="2196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B7C4907-CC17-704F-B5B0-8305F6992297}"/>
              </a:ext>
            </a:extLst>
          </p:cNvPr>
          <p:cNvPicPr>
            <a:picLocks noChangeAspect="1"/>
          </p:cNvPicPr>
          <p:nvPr/>
        </p:nvPicPr>
        <p:blipFill>
          <a:blip r:embed="rId24"/>
          <a:stretch>
            <a:fillRect/>
          </a:stretch>
        </p:blipFill>
        <p:spPr>
          <a:xfrm>
            <a:off x="7916586" y="1775682"/>
            <a:ext cx="2832100" cy="152400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F3058BDB-A001-C944-874D-FCCD71AAF346}"/>
              </a:ext>
            </a:extLst>
          </p:cNvPr>
          <p:cNvPicPr>
            <a:picLocks noChangeAspect="1"/>
          </p:cNvPicPr>
          <p:nvPr/>
        </p:nvPicPr>
        <p:blipFill>
          <a:blip r:embed="rId25"/>
          <a:stretch>
            <a:fillRect/>
          </a:stretch>
        </p:blipFill>
        <p:spPr>
          <a:xfrm>
            <a:off x="1742998" y="4689158"/>
            <a:ext cx="2501900" cy="1524000"/>
          </a:xfrm>
          <a:prstGeom prst="rect">
            <a:avLst/>
          </a:prstGeom>
        </p:spPr>
      </p:pic>
      <p:sp>
        <p:nvSpPr>
          <p:cNvPr id="29" name="Right Arrow 28">
            <a:extLst>
              <a:ext uri="{FF2B5EF4-FFF2-40B4-BE49-F238E27FC236}">
                <a16:creationId xmlns:a16="http://schemas.microsoft.com/office/drawing/2014/main" id="{D2935871-69E4-BB4F-9A02-2EA119ACD0B9}"/>
              </a:ext>
            </a:extLst>
          </p:cNvPr>
          <p:cNvSpPr/>
          <p:nvPr/>
        </p:nvSpPr>
        <p:spPr>
          <a:xfrm>
            <a:off x="4348334" y="4456198"/>
            <a:ext cx="1371600" cy="74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a:extLst>
              <a:ext uri="{FF2B5EF4-FFF2-40B4-BE49-F238E27FC236}">
                <a16:creationId xmlns:a16="http://schemas.microsoft.com/office/drawing/2014/main" id="{33EF7984-D58D-0C45-B626-2E752600BAF8}"/>
              </a:ext>
            </a:extLst>
          </p:cNvPr>
          <p:cNvSpPr/>
          <p:nvPr/>
        </p:nvSpPr>
        <p:spPr>
          <a:xfrm>
            <a:off x="6323841" y="1775682"/>
            <a:ext cx="1372359" cy="681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96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1" y="-27257"/>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tool&#10;&#10;Description automatically generated">
            <a:extLst>
              <a:ext uri="{FF2B5EF4-FFF2-40B4-BE49-F238E27FC236}">
                <a16:creationId xmlns:a16="http://schemas.microsoft.com/office/drawing/2014/main" id="{685258BF-A12E-DD4B-A23D-647046A7B0FE}"/>
              </a:ext>
            </a:extLst>
          </p:cNvPr>
          <p:cNvPicPr>
            <a:picLocks noChangeAspect="1"/>
          </p:cNvPicPr>
          <p:nvPr/>
        </p:nvPicPr>
        <p:blipFill>
          <a:blip r:embed="rId4"/>
          <a:stretch>
            <a:fillRect/>
          </a:stretch>
        </p:blipFill>
        <p:spPr>
          <a:xfrm>
            <a:off x="350668" y="2672775"/>
            <a:ext cx="5513349" cy="3886200"/>
          </a:xfrm>
          <a:prstGeom prst="rect">
            <a:avLst/>
          </a:prstGeom>
        </p:spPr>
      </p:pic>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5154385" y="213557"/>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5309368" y="782156"/>
            <a:ext cx="7037615" cy="2254052"/>
          </a:xfrm>
        </p:spPr>
        <p:txBody>
          <a:bodyPr>
            <a:normAutofit/>
          </a:bodyPr>
          <a:lstStyle/>
          <a:p>
            <a:pPr algn="l">
              <a:lnSpc>
                <a:spcPct val="80000"/>
              </a:lnSpc>
              <a:defRPr sz="10000">
                <a:solidFill>
                  <a:srgbClr val="3A3B39"/>
                </a:solidFill>
                <a:latin typeface="Bebas"/>
                <a:ea typeface="Bebas"/>
                <a:cs typeface="Bebas"/>
                <a:sym typeface="Bebas"/>
              </a:defRPr>
            </a:pPr>
            <a:r>
              <a:rPr lang="en-US" sz="2000" b="1" dirty="0">
                <a:solidFill>
                  <a:schemeClr val="bg1"/>
                </a:solidFill>
                <a:latin typeface="Calibri" panose="020F0502020204030204" pitchFamily="34" charset="0"/>
                <a:cs typeface="Calibri" panose="020F0502020204030204" pitchFamily="34" charset="0"/>
              </a:rPr>
              <a:t>Actions to take before the next crash</a:t>
            </a:r>
            <a:br>
              <a:rPr lang="en-US" sz="2000" b="1"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1. Emergency Savings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SAVING FOR Expected Expenses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Investing to profit from the next crash</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a:t>
            </a:r>
            <a:br>
              <a:rPr lang="en-US" sz="1800"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Historical Market performance</a:t>
            </a:r>
            <a:br>
              <a:rPr lang="en-US" sz="2000" b="1"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1. stocks fall 10% from a recent high every 1-2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stocks fall 20% from a recent high every 5-7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stocks falling MORE than 20% has happened only 6 times</a:t>
            </a:r>
            <a:endParaRPr lang="en-US" sz="1800" dirty="0">
              <a:solidFill>
                <a:schemeClr val="bg1"/>
              </a:solidFill>
              <a:latin typeface="+mn-lt"/>
            </a:endParaRPr>
          </a:p>
        </p:txBody>
      </p:sp>
      <p:sp>
        <p:nvSpPr>
          <p:cNvPr id="7" name="TextBox 6">
            <a:extLst>
              <a:ext uri="{FF2B5EF4-FFF2-40B4-BE49-F238E27FC236}">
                <a16:creationId xmlns:a16="http://schemas.microsoft.com/office/drawing/2014/main"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Sources</a:t>
            </a:r>
          </a:p>
        </p:txBody>
      </p:sp>
      <p:sp>
        <p:nvSpPr>
          <p:cNvPr id="2" name="TextBox 1">
            <a:extLst>
              <a:ext uri="{FF2B5EF4-FFF2-40B4-BE49-F238E27FC236}">
                <a16:creationId xmlns:a16="http://schemas.microsoft.com/office/drawing/2014/main" id="{0C2A3799-24E1-9E46-AFDE-E757C1440110}"/>
              </a:ext>
            </a:extLst>
          </p:cNvPr>
          <p:cNvSpPr txBox="1"/>
          <p:nvPr/>
        </p:nvSpPr>
        <p:spPr>
          <a:xfrm>
            <a:off x="1096767" y="1643402"/>
            <a:ext cx="9998461" cy="4493538"/>
          </a:xfrm>
          <a:prstGeom prst="rect">
            <a:avLst/>
          </a:prstGeom>
          <a:noFill/>
        </p:spPr>
        <p:txBody>
          <a:bodyPr wrap="square" rtlCol="0">
            <a:spAutoFit/>
          </a:bodyPr>
          <a:lstStyle/>
          <a:p>
            <a:r>
              <a:rPr lang="en-CA" sz="1100" dirty="0">
                <a:solidFill>
                  <a:schemeClr val="bg1"/>
                </a:solidFill>
              </a:rPr>
              <a:t>https://</a:t>
            </a:r>
            <a:r>
              <a:rPr lang="en-CA" sz="1100" dirty="0" err="1">
                <a:solidFill>
                  <a:schemeClr val="bg1"/>
                </a:solidFill>
              </a:rPr>
              <a:t>www.spglobal.com</a:t>
            </a:r>
            <a:r>
              <a:rPr lang="en-CA" sz="1100" dirty="0">
                <a:solidFill>
                  <a:schemeClr val="bg1"/>
                </a:solidFill>
              </a:rPr>
              <a:t>/ratings/</a:t>
            </a:r>
            <a:r>
              <a:rPr lang="en-CA" sz="1100" dirty="0" err="1">
                <a:solidFill>
                  <a:schemeClr val="bg1"/>
                </a:solidFill>
              </a:rPr>
              <a:t>en</a:t>
            </a:r>
            <a:r>
              <a:rPr lang="en-CA" sz="1100" dirty="0">
                <a:solidFill>
                  <a:schemeClr val="bg1"/>
                </a:solidFill>
              </a:rPr>
              <a:t>/research/articles/200316-pharma-industry-only-moderately-affected-while-helping-mitigate-covid-19-pandemic-impact-11391384</a:t>
            </a:r>
          </a:p>
          <a:p>
            <a:r>
              <a:rPr lang="en-CA" sz="1100" dirty="0">
                <a:solidFill>
                  <a:schemeClr val="bg1"/>
                </a:solidFill>
              </a:rPr>
              <a:t>https://</a:t>
            </a:r>
            <a:r>
              <a:rPr lang="en-CA" sz="1100" dirty="0" err="1">
                <a:solidFill>
                  <a:schemeClr val="bg1"/>
                </a:solidFill>
              </a:rPr>
              <a:t>www.accenture.com</a:t>
            </a:r>
            <a:r>
              <a:rPr lang="en-CA" sz="1100" dirty="0">
                <a:solidFill>
                  <a:schemeClr val="bg1"/>
                </a:solidFill>
              </a:rPr>
              <a:t>/ca-</a:t>
            </a:r>
            <a:r>
              <a:rPr lang="en-CA" sz="1100" dirty="0" err="1">
                <a:solidFill>
                  <a:schemeClr val="bg1"/>
                </a:solidFill>
              </a:rPr>
              <a:t>en</a:t>
            </a:r>
            <a:r>
              <a:rPr lang="en-CA" sz="1100" dirty="0">
                <a:solidFill>
                  <a:schemeClr val="bg1"/>
                </a:solidFill>
              </a:rPr>
              <a:t>/services/consulting/coronavirus-industry-impact</a:t>
            </a:r>
          </a:p>
          <a:p>
            <a:r>
              <a:rPr lang="en-CA" sz="1100" dirty="0">
                <a:solidFill>
                  <a:schemeClr val="bg1"/>
                </a:solidFill>
              </a:rPr>
              <a:t>https://fintech-</a:t>
            </a:r>
            <a:r>
              <a:rPr lang="en-CA" sz="1100" dirty="0" err="1">
                <a:solidFill>
                  <a:schemeClr val="bg1"/>
                </a:solidFill>
              </a:rPr>
              <a:t>bulletin.com</a:t>
            </a:r>
            <a:r>
              <a:rPr lang="en-CA" sz="1100" dirty="0">
                <a:solidFill>
                  <a:schemeClr val="bg1"/>
                </a:solidFill>
              </a:rPr>
              <a:t>/the-impact-of-covid-19-on-different-fintech-sectors/</a:t>
            </a:r>
          </a:p>
          <a:p>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chunkamui</a:t>
            </a:r>
            <a:r>
              <a:rPr lang="en-CA" sz="1100" dirty="0">
                <a:solidFill>
                  <a:schemeClr val="bg1"/>
                </a:solidFill>
              </a:rPr>
              <a:t>/2020/05/07/5-ways-our-coronavirus-recovery-strategies-might-make-or-break-the-future-part-1/#1f82c7c212b4</a:t>
            </a:r>
          </a:p>
          <a:p>
            <a:r>
              <a:rPr lang="en-CA" sz="1100" dirty="0">
                <a:solidFill>
                  <a:schemeClr val="bg1"/>
                </a:solidFill>
              </a:rPr>
              <a:t>https://</a:t>
            </a:r>
            <a:r>
              <a:rPr lang="en-CA" sz="1100" dirty="0" err="1">
                <a:solidFill>
                  <a:schemeClr val="bg1"/>
                </a:solidFill>
              </a:rPr>
              <a:t>www.bbc.com</a:t>
            </a:r>
            <a:r>
              <a:rPr lang="en-CA" sz="1100" dirty="0">
                <a:solidFill>
                  <a:schemeClr val="bg1"/>
                </a:solidFill>
              </a:rPr>
              <a:t>/news/science-environment-52775386</a:t>
            </a:r>
          </a:p>
          <a:p>
            <a:r>
              <a:rPr lang="en-CA" sz="1100" dirty="0">
                <a:solidFill>
                  <a:schemeClr val="bg1"/>
                </a:solidFill>
              </a:rPr>
              <a:t>https://</a:t>
            </a:r>
            <a:r>
              <a:rPr lang="en-CA" sz="1100" dirty="0" err="1">
                <a:solidFill>
                  <a:schemeClr val="bg1"/>
                </a:solidFill>
              </a:rPr>
              <a:t>www.fool.com</a:t>
            </a:r>
            <a:r>
              <a:rPr lang="en-CA" sz="1100" dirty="0">
                <a:solidFill>
                  <a:schemeClr val="bg1"/>
                </a:solidFill>
              </a:rPr>
              <a:t>/investing/2020/06/06/yes-another-stock-market-crash-is-coming-how-to-</a:t>
            </a:r>
            <a:r>
              <a:rPr lang="en-CA" sz="1100" dirty="0" err="1">
                <a:solidFill>
                  <a:schemeClr val="bg1"/>
                </a:solidFill>
              </a:rPr>
              <a:t>be.aspx</a:t>
            </a:r>
            <a:endParaRPr lang="en-CA" sz="1100" dirty="0">
              <a:solidFill>
                <a:schemeClr val="bg1"/>
              </a:solidFill>
            </a:endParaRPr>
          </a:p>
          <a:p>
            <a:r>
              <a:rPr lang="en-CA" sz="1100" dirty="0">
                <a:solidFill>
                  <a:schemeClr val="bg1"/>
                </a:solidFill>
              </a:rPr>
              <a:t>https://</a:t>
            </a:r>
            <a:r>
              <a:rPr lang="en-CA" sz="1100" dirty="0" err="1">
                <a:solidFill>
                  <a:schemeClr val="bg1"/>
                </a:solidFill>
              </a:rPr>
              <a:t>finance.yahoo.com</a:t>
            </a:r>
            <a:r>
              <a:rPr lang="en-CA" sz="1100" dirty="0">
                <a:solidFill>
                  <a:schemeClr val="bg1"/>
                </a:solidFill>
              </a:rPr>
              <a:t>/news/where-p-500-2030-heres-193118911.html</a:t>
            </a:r>
          </a:p>
          <a:p>
            <a:r>
              <a:rPr lang="en-CA" sz="1100" dirty="0">
                <a:solidFill>
                  <a:schemeClr val="bg1"/>
                </a:solidFill>
              </a:rPr>
              <a:t>https://</a:t>
            </a:r>
            <a:r>
              <a:rPr lang="en-CA" sz="1100" dirty="0" err="1">
                <a:solidFill>
                  <a:schemeClr val="bg1"/>
                </a:solidFill>
              </a:rPr>
              <a:t>www.investopedia.com</a:t>
            </a:r>
            <a:r>
              <a:rPr lang="en-CA" sz="1100" dirty="0">
                <a:solidFill>
                  <a:schemeClr val="bg1"/>
                </a:solidFill>
              </a:rPr>
              <a:t>/articles/personal-finance/022216/put-10000-sp-500-etf-and-wait-20-years.asp</a:t>
            </a:r>
          </a:p>
          <a:p>
            <a:r>
              <a:rPr lang="en-CA" sz="1100" dirty="0">
                <a:solidFill>
                  <a:schemeClr val="bg1"/>
                </a:solidFill>
              </a:rPr>
              <a:t>https://</a:t>
            </a:r>
            <a:r>
              <a:rPr lang="en-CA" sz="1100" dirty="0" err="1">
                <a:solidFill>
                  <a:schemeClr val="bg1"/>
                </a:solidFill>
              </a:rPr>
              <a:t>thefinancialbrand.com</a:t>
            </a:r>
            <a:r>
              <a:rPr lang="en-CA" sz="1100" dirty="0">
                <a:solidFill>
                  <a:schemeClr val="bg1"/>
                </a:solidFill>
              </a:rPr>
              <a:t>/96254/covid-19-impact-future-fintech-banking/</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gauravarena</a:t>
            </a:r>
            <a:r>
              <a:rPr lang="en-CA" sz="1100" dirty="0">
                <a:solidFill>
                  <a:schemeClr val="bg1"/>
                </a:solidFill>
              </a:rPr>
              <a:t>/canada-covid-19-impact-analysis</a:t>
            </a:r>
          </a:p>
          <a:p>
            <a:r>
              <a:rPr lang="en-CA" sz="1100" dirty="0">
                <a:solidFill>
                  <a:schemeClr val="bg1"/>
                </a:solidFill>
              </a:rPr>
              <a:t>https://</a:t>
            </a:r>
            <a:r>
              <a:rPr lang="en-CA" sz="1100" dirty="0" err="1">
                <a:solidFill>
                  <a:schemeClr val="bg1"/>
                </a:solidFill>
              </a:rPr>
              <a:t>www.pwc.com</a:t>
            </a:r>
            <a:r>
              <a:rPr lang="en-CA" sz="1100" dirty="0">
                <a:solidFill>
                  <a:schemeClr val="bg1"/>
                </a:solidFill>
              </a:rPr>
              <a:t>/us/</a:t>
            </a:r>
            <a:r>
              <a:rPr lang="en-CA" sz="1100" dirty="0" err="1">
                <a:solidFill>
                  <a:schemeClr val="bg1"/>
                </a:solidFill>
              </a:rPr>
              <a:t>en</a:t>
            </a:r>
            <a:r>
              <a:rPr lang="en-CA" sz="1100" dirty="0">
                <a:solidFill>
                  <a:schemeClr val="bg1"/>
                </a:solidFill>
              </a:rPr>
              <a:t>/library/covid-19/coronavirus-technology-</a:t>
            </a:r>
            <a:r>
              <a:rPr lang="en-CA" sz="1100" dirty="0" err="1">
                <a:solidFill>
                  <a:schemeClr val="bg1"/>
                </a:solidFill>
              </a:rPr>
              <a:t>impact.html</a:t>
            </a:r>
            <a:endParaRPr lang="en-CA" sz="1100" dirty="0">
              <a:solidFill>
                <a:schemeClr val="bg1"/>
              </a:solidFill>
            </a:endParaRP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/articles/covid-19/understanding-covid-19-s-impact-on-the-technology-sector-.html</a:t>
            </a:r>
          </a:p>
          <a:p>
            <a:r>
              <a:rPr lang="en-CA" sz="1100" dirty="0">
                <a:solidFill>
                  <a:schemeClr val="bg1"/>
                </a:solidFill>
              </a:rPr>
              <a:t>https://</a:t>
            </a:r>
            <a:r>
              <a:rPr lang="en-CA" sz="1100" dirty="0" err="1">
                <a:solidFill>
                  <a:schemeClr val="bg1"/>
                </a:solidFill>
              </a:rPr>
              <a:t>www.marketdataforecast.com</a:t>
            </a:r>
            <a:r>
              <a:rPr lang="en-CA" sz="1100" dirty="0">
                <a:solidFill>
                  <a:schemeClr val="bg1"/>
                </a:solidFill>
              </a:rPr>
              <a:t>/blog/impacts-of-covid19-on-information-technology-industry</a:t>
            </a:r>
          </a:p>
          <a:p>
            <a:r>
              <a:rPr lang="en-CA" sz="1100" dirty="0">
                <a:solidFill>
                  <a:schemeClr val="bg1"/>
                </a:solidFill>
              </a:rPr>
              <a:t>https://</a:t>
            </a:r>
            <a:r>
              <a:rPr lang="en-CA" sz="1100" dirty="0" err="1">
                <a:solidFill>
                  <a:schemeClr val="bg1"/>
                </a:solidFill>
              </a:rPr>
              <a:t>www.investmentexecutive.com</a:t>
            </a:r>
            <a:r>
              <a:rPr lang="en-CA" sz="1100" dirty="0">
                <a:solidFill>
                  <a:schemeClr val="bg1"/>
                </a:solidFill>
              </a:rPr>
              <a:t>/news/research-and-markets/the-financial-industry-will-be-fundamentally-transformed-by-covid-19/</a:t>
            </a:r>
          </a:p>
          <a:p>
            <a:r>
              <a:rPr lang="en-CA" sz="1100" dirty="0">
                <a:solidFill>
                  <a:schemeClr val="bg1"/>
                </a:solidFill>
              </a:rPr>
              <a:t>https://</a:t>
            </a:r>
            <a:r>
              <a:rPr lang="en-CA" sz="1100" dirty="0" err="1">
                <a:solidFill>
                  <a:schemeClr val="bg1"/>
                </a:solidFill>
              </a:rPr>
              <a:t>www.tcs.com</a:t>
            </a:r>
            <a:r>
              <a:rPr lang="en-CA" sz="1100" dirty="0">
                <a:solidFill>
                  <a:schemeClr val="bg1"/>
                </a:solidFill>
              </a:rPr>
              <a:t>/content/dam/</a:t>
            </a:r>
            <a:r>
              <a:rPr lang="en-CA" sz="1100" dirty="0" err="1">
                <a:solidFill>
                  <a:schemeClr val="bg1"/>
                </a:solidFill>
              </a:rPr>
              <a:t>tcs</a:t>
            </a:r>
            <a:r>
              <a:rPr lang="en-CA" sz="1100" dirty="0">
                <a:solidFill>
                  <a:schemeClr val="bg1"/>
                </a:solidFill>
              </a:rPr>
              <a:t>/pdf/Industries/Banking%20and%20Financial%20Services/COVID-19-Crisis-Implications-for-financial-services-industry.pdf</a:t>
            </a: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/articles/covid-19/covid-19-s-impact-on-banking---capital-market-institutions-.html</a:t>
            </a:r>
          </a:p>
          <a:p>
            <a:r>
              <a:rPr lang="en-CA" sz="1100" dirty="0">
                <a:solidFill>
                  <a:schemeClr val="bg1"/>
                </a:solidFill>
              </a:rPr>
              <a:t>https://</a:t>
            </a:r>
            <a:r>
              <a:rPr lang="en-CA" sz="1100" dirty="0" err="1">
                <a:solidFill>
                  <a:schemeClr val="bg1"/>
                </a:solidFill>
              </a:rPr>
              <a:t>www.cbinsights.com</a:t>
            </a:r>
            <a:r>
              <a:rPr lang="en-CA" sz="1100" dirty="0">
                <a:solidFill>
                  <a:schemeClr val="bg1"/>
                </a:solidFill>
              </a:rPr>
              <a:t>/research/fintech-</a:t>
            </a:r>
            <a:r>
              <a:rPr lang="en-CA" sz="1100" dirty="0" err="1">
                <a:solidFill>
                  <a:schemeClr val="bg1"/>
                </a:solidFill>
              </a:rPr>
              <a:t>covid</a:t>
            </a:r>
            <a:r>
              <a:rPr lang="en-CA" sz="1100" dirty="0">
                <a:solidFill>
                  <a:schemeClr val="bg1"/>
                </a:solidFill>
              </a:rPr>
              <a:t>-outlook/</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kittishane</a:t>
            </a:r>
            <a:r>
              <a:rPr lang="en-CA" sz="1100" dirty="0">
                <a:solidFill>
                  <a:schemeClr val="bg1"/>
                </a:solidFill>
              </a:rPr>
              <a:t>/covid-19-and-its-impact-on-business-in-each-sector</a:t>
            </a:r>
          </a:p>
          <a:p>
            <a:r>
              <a:rPr lang="en-CA" sz="1100" dirty="0">
                <a:solidFill>
                  <a:schemeClr val="bg1"/>
                </a:solidFill>
              </a:rPr>
              <a:t>https://</a:t>
            </a:r>
            <a:r>
              <a:rPr lang="en-CA" sz="1100" dirty="0" err="1">
                <a:solidFill>
                  <a:schemeClr val="bg1"/>
                </a:solidFill>
              </a:rPr>
              <a:t>www.ifc.org</a:t>
            </a:r>
            <a:r>
              <a:rPr lang="en-CA" sz="1100" dirty="0">
                <a:solidFill>
                  <a:schemeClr val="bg1"/>
                </a:solidFill>
              </a:rPr>
              <a:t>/</a:t>
            </a:r>
            <a:r>
              <a:rPr lang="en-CA" sz="1100" dirty="0" err="1">
                <a:solidFill>
                  <a:schemeClr val="bg1"/>
                </a:solidFill>
              </a:rPr>
              <a:t>wps</a:t>
            </a:r>
            <a:r>
              <a:rPr lang="en-CA" sz="1100" dirty="0">
                <a:solidFill>
                  <a:schemeClr val="bg1"/>
                </a:solidFill>
              </a:rPr>
              <a:t>/</a:t>
            </a:r>
            <a:r>
              <a:rPr lang="en-CA" sz="1100" dirty="0" err="1">
                <a:solidFill>
                  <a:schemeClr val="bg1"/>
                </a:solidFill>
              </a:rPr>
              <a:t>wcm</a:t>
            </a:r>
            <a:r>
              <a:rPr lang="en-CA" sz="1100" dirty="0">
                <a:solidFill>
                  <a:schemeClr val="bg1"/>
                </a:solidFill>
              </a:rPr>
              <a:t>/connect/1d490aec-4d57-4cbf-82b3-d6842eecd9b2/IFC-Covid19 Telecommunications_final_web_2.pdf?MOD=AJPERES&amp;CVID=n9nxogP</a:t>
            </a:r>
            <a:br>
              <a:rPr lang="en-CA" sz="1100" dirty="0">
                <a:solidFill>
                  <a:schemeClr val="bg1"/>
                </a:solidFill>
              </a:rPr>
            </a:br>
            <a:r>
              <a:rPr lang="en-CA" sz="1100" dirty="0">
                <a:solidFill>
                  <a:schemeClr val="bg1"/>
                </a:solidFill>
              </a:rPr>
              <a:t>https://</a:t>
            </a:r>
            <a:r>
              <a:rPr lang="en-CA" sz="1100" dirty="0" err="1">
                <a:solidFill>
                  <a:schemeClr val="bg1"/>
                </a:solidFill>
              </a:rPr>
              <a:t>www.fidelity.ca</a:t>
            </a:r>
            <a:r>
              <a:rPr lang="en-CA" sz="1100" dirty="0">
                <a:solidFill>
                  <a:schemeClr val="bg1"/>
                </a:solidFill>
              </a:rPr>
              <a:t>/</a:t>
            </a:r>
            <a:r>
              <a:rPr lang="en-CA" sz="1100" dirty="0" err="1">
                <a:solidFill>
                  <a:schemeClr val="bg1"/>
                </a:solidFill>
              </a:rPr>
              <a:t>fidca</a:t>
            </a:r>
            <a:r>
              <a:rPr lang="en-CA" sz="1100" dirty="0">
                <a:solidFill>
                  <a:schemeClr val="bg1"/>
                </a:solidFill>
              </a:rPr>
              <a:t>/</a:t>
            </a:r>
            <a:r>
              <a:rPr lang="en-CA" sz="1100" dirty="0" err="1">
                <a:solidFill>
                  <a:schemeClr val="bg1"/>
                </a:solidFill>
              </a:rPr>
              <a:t>en</a:t>
            </a:r>
            <a:r>
              <a:rPr lang="en-CA" sz="1100" dirty="0">
                <a:solidFill>
                  <a:schemeClr val="bg1"/>
                </a:solidFill>
              </a:rPr>
              <a:t>/products/</a:t>
            </a:r>
            <a:r>
              <a:rPr lang="en-CA" sz="1100" dirty="0" err="1">
                <a:solidFill>
                  <a:schemeClr val="bg1"/>
                </a:solidFill>
              </a:rPr>
              <a:t>fh</a:t>
            </a:r>
            <a:br>
              <a:rPr lang="en-CA" sz="1100" dirty="0">
                <a:solidFill>
                  <a:schemeClr val="bg1"/>
                </a:solidFill>
              </a:rPr>
            </a:br>
            <a:r>
              <a:rPr lang="en-CA" sz="1100" dirty="0">
                <a:solidFill>
                  <a:schemeClr val="bg1"/>
                </a:solidFill>
              </a:rPr>
              <a:t>https://</a:t>
            </a:r>
            <a:r>
              <a:rPr lang="en-CA" sz="1100" dirty="0" err="1">
                <a:solidFill>
                  <a:schemeClr val="bg1"/>
                </a:solidFill>
              </a:rPr>
              <a:t>globalnews.ca</a:t>
            </a:r>
            <a:r>
              <a:rPr lang="en-CA" sz="1100" dirty="0">
                <a:solidFill>
                  <a:schemeClr val="bg1"/>
                </a:solidFill>
              </a:rPr>
              <a:t>/news/6649509/coronavirus-gas-prices-</a:t>
            </a:r>
            <a:r>
              <a:rPr lang="en-CA" sz="1100" dirty="0" err="1">
                <a:solidFill>
                  <a:schemeClr val="bg1"/>
                </a:solidFill>
              </a:rPr>
              <a:t>canada</a:t>
            </a:r>
            <a:r>
              <a:rPr lang="en-CA" sz="1100" dirty="0">
                <a:solidFill>
                  <a:schemeClr val="bg1"/>
                </a:solidFill>
              </a:rPr>
              <a:t>/</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/investing/index/</a:t>
            </a:r>
            <a:r>
              <a:rPr lang="en-CA" sz="1100" dirty="0" err="1">
                <a:solidFill>
                  <a:schemeClr val="bg1"/>
                </a:solidFill>
              </a:rPr>
              <a:t>dwcogs</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/investing/stock/</a:t>
            </a:r>
            <a:r>
              <a:rPr lang="en-CA" sz="1100" dirty="0" err="1">
                <a:solidFill>
                  <a:schemeClr val="bg1"/>
                </a:solidFill>
              </a:rPr>
              <a:t>pfe</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jeffcamarda</a:t>
            </a:r>
            <a:r>
              <a:rPr lang="en-CA" sz="1100" dirty="0">
                <a:solidFill>
                  <a:schemeClr val="bg1"/>
                </a:solidFill>
              </a:rPr>
              <a:t>/2020/07/13/does-sp-500--us-economy--</a:t>
            </a:r>
            <a:r>
              <a:rPr lang="en-CA" sz="1100" dirty="0" err="1">
                <a:solidFill>
                  <a:schemeClr val="bg1"/>
                </a:solidFill>
              </a:rPr>
              <a:t>covid</a:t>
            </a:r>
            <a:r>
              <a:rPr lang="en-CA" sz="1100" dirty="0">
                <a:solidFill>
                  <a:schemeClr val="bg1"/>
                </a:solidFill>
              </a:rPr>
              <a:t>-stock-bubble/#180612385daa</a:t>
            </a:r>
            <a:br>
              <a:rPr lang="en-CA" sz="1100" dirty="0">
                <a:solidFill>
                  <a:schemeClr val="bg1"/>
                </a:solidFill>
              </a:rPr>
            </a:br>
            <a:r>
              <a:rPr lang="en-CA" sz="1100" dirty="0">
                <a:solidFill>
                  <a:schemeClr val="bg1"/>
                </a:solidFill>
              </a:rPr>
              <a:t>https://</a:t>
            </a:r>
            <a:r>
              <a:rPr lang="en-CA" sz="1100" dirty="0" err="1">
                <a:solidFill>
                  <a:schemeClr val="bg1"/>
                </a:solidFill>
              </a:rPr>
              <a:t>www.accenture.com</a:t>
            </a:r>
            <a:r>
              <a:rPr lang="en-CA" sz="1100" dirty="0">
                <a:solidFill>
                  <a:schemeClr val="bg1"/>
                </a:solidFill>
              </a:rPr>
              <a:t>/_</a:t>
            </a:r>
            <a:r>
              <a:rPr lang="en-CA" sz="1100" dirty="0" err="1">
                <a:solidFill>
                  <a:schemeClr val="bg1"/>
                </a:solidFill>
              </a:rPr>
              <a:t>acnmedia</a:t>
            </a:r>
            <a:r>
              <a:rPr lang="en-CA" sz="1100" dirty="0">
                <a:solidFill>
                  <a:schemeClr val="bg1"/>
                </a:solidFill>
              </a:rPr>
              <a:t>/PDF-126/Accenture-COVID-19-Communications-Media-Industry-Report-5.pdf</a:t>
            </a:r>
            <a:br>
              <a:rPr lang="en-CA" sz="1100" dirty="0">
                <a:solidFill>
                  <a:schemeClr val="bg1"/>
                </a:solidFill>
              </a:rPr>
            </a:br>
            <a:r>
              <a:rPr lang="en-CA" sz="1100" dirty="0">
                <a:solidFill>
                  <a:schemeClr val="bg1"/>
                </a:solidFill>
              </a:rPr>
              <a:t>https://</a:t>
            </a:r>
            <a:r>
              <a:rPr lang="en-CA" sz="1100" dirty="0" err="1">
                <a:solidFill>
                  <a:schemeClr val="bg1"/>
                </a:solidFill>
              </a:rPr>
              <a:t>www.patriotinvestment.com</a:t>
            </a:r>
            <a:r>
              <a:rPr lang="en-CA" sz="1100" dirty="0">
                <a:solidFill>
                  <a:schemeClr val="bg1"/>
                </a:solidFill>
              </a:rPr>
              <a:t>/blog/quarterly-market-commentary-first-quarter-2020</a:t>
            </a:r>
          </a:p>
        </p:txBody>
      </p:sp>
    </p:spTree>
    <p:extLst>
      <p:ext uri="{BB962C8B-B14F-4D97-AF65-F5344CB8AC3E}">
        <p14:creationId xmlns:p14="http://schemas.microsoft.com/office/powerpoint/2010/main" val="2394171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4655684" y="1441522"/>
            <a:ext cx="2880628" cy="480560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2000" spc="600" dirty="0"/>
              <a:t>Group 3</a:t>
            </a:r>
          </a:p>
          <a:p>
            <a:pPr algn="ctr">
              <a:buClr>
                <a:srgbClr val="00B0F0"/>
              </a:buClr>
            </a:pPr>
            <a:endParaRPr lang="en-US" sz="2000" spc="300" dirty="0">
              <a:latin typeface="+mj-lt"/>
              <a:cs typeface="Gill Sans" panose="020B0502020104020203" pitchFamily="34" charset="-79"/>
            </a:endParaRPr>
          </a:p>
          <a:p>
            <a:pPr algn="ctr">
              <a:buClr>
                <a:srgbClr val="00B0F0"/>
              </a:buClr>
            </a:pPr>
            <a:r>
              <a:rPr lang="en-US" sz="2000" spc="300" dirty="0">
                <a:latin typeface="+mj-lt"/>
                <a:cs typeface="Gill Sans" panose="020B0502020104020203" pitchFamily="34" charset="-79"/>
              </a:rPr>
              <a:t>Richard </a:t>
            </a:r>
            <a:r>
              <a:rPr lang="en-US" sz="2000" spc="300" dirty="0" err="1">
                <a:latin typeface="+mj-lt"/>
                <a:cs typeface="Gill Sans" panose="020B0502020104020203" pitchFamily="34" charset="-79"/>
              </a:rPr>
              <a:t>Yoo</a:t>
            </a:r>
            <a:endParaRPr lang="en-US" sz="2000" spc="300" dirty="0">
              <a:latin typeface="+mj-lt"/>
              <a:cs typeface="Gill Sans" panose="020B0502020104020203" pitchFamily="34" charset="-79"/>
            </a:endParaRPr>
          </a:p>
          <a:p>
            <a:pPr algn="ctr">
              <a:buClr>
                <a:srgbClr val="00B0F0"/>
              </a:buClr>
            </a:pPr>
            <a:r>
              <a:rPr kumimoji="0" lang="en-US" sz="20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2000" spc="300" dirty="0" err="1">
                <a:latin typeface="+mj-lt"/>
                <a:cs typeface="Gill Sans" panose="020B0502020104020203" pitchFamily="34" charset="-79"/>
              </a:rPr>
              <a:t>Younwoo</a:t>
            </a:r>
            <a:r>
              <a:rPr lang="en-US" sz="2000" spc="300" dirty="0">
                <a:latin typeface="+mj-lt"/>
                <a:cs typeface="Gill Sans" panose="020B0502020104020203" pitchFamily="34" charset="-79"/>
              </a:rPr>
              <a:t> Choi</a:t>
            </a:r>
          </a:p>
          <a:p>
            <a:pPr algn="ctr">
              <a:buClr>
                <a:srgbClr val="00B0F0"/>
              </a:buClr>
            </a:pPr>
            <a:r>
              <a:rPr kumimoji="0" lang="en-US" sz="2000" u="none" strike="noStrike" kern="1200" cap="none" spc="300" normalizeH="0" baseline="0" noProof="0" dirty="0" err="1">
                <a:ln>
                  <a:noFill/>
                </a:ln>
                <a:effectLst/>
                <a:uLnTx/>
                <a:uFillTx/>
                <a:latin typeface="+mj-lt"/>
                <a:cs typeface="Gill Sans" panose="020B0502020104020203" pitchFamily="34" charset="-79"/>
              </a:rPr>
              <a:t>Manjari</a:t>
            </a:r>
            <a:r>
              <a:rPr kumimoji="0" lang="en-US" sz="20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2"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2598351"/>
            <a:ext cx="10787270" cy="830649"/>
          </a:xfrm>
        </p:spPr>
        <p:txBody>
          <a:bodyPr>
            <a:normAutofit fontScale="90000"/>
          </a:bodyPr>
          <a:lstStyle/>
          <a:p>
            <a:r>
              <a:rPr lang="en-US" dirty="0">
                <a:solidFill>
                  <a:schemeClr val="bg1"/>
                </a:solidFill>
              </a:rPr>
              <a:t>Questions?</a:t>
            </a:r>
          </a:p>
        </p:txBody>
      </p:sp>
    </p:spTree>
    <p:extLst>
      <p:ext uri="{BB962C8B-B14F-4D97-AF65-F5344CB8AC3E}">
        <p14:creationId xmlns:p14="http://schemas.microsoft.com/office/powerpoint/2010/main" val="2074832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7" y="1319619"/>
            <a:ext cx="5897218" cy="1806906"/>
          </a:xfrm>
        </p:spPr>
        <p:txBody>
          <a:bodyPr>
            <a:normAutofit/>
          </a:bodyPr>
          <a:lstStyle/>
          <a:p>
            <a:r>
              <a:rPr lang="en-CA" dirty="0"/>
              <a:t>This project analyzes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id="{C57C4EF2-0652-0449-845D-F515CDACD774}"/>
              </a:ext>
            </a:extLst>
          </p:cNvPr>
          <p:cNvSpPr txBox="1">
            <a:spLocks/>
          </p:cNvSpPr>
          <p:nvPr/>
        </p:nvSpPr>
        <p:spPr>
          <a:xfrm>
            <a:off x="6095997" y="3405170"/>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Core Message</a:t>
            </a:r>
            <a:endParaRPr lang="en-US" sz="3600" dirty="0"/>
          </a:p>
        </p:txBody>
      </p:sp>
      <p:sp>
        <p:nvSpPr>
          <p:cNvPr id="15" name="Text Placeholder 3">
            <a:extLst>
              <a:ext uri="{FF2B5EF4-FFF2-40B4-BE49-F238E27FC236}">
                <a16:creationId xmlns:a16="http://schemas.microsoft.com/office/drawing/2014/main" id="{65F49854-A020-C64A-81D6-47946691E4BF}"/>
              </a:ext>
            </a:extLst>
          </p:cNvPr>
          <p:cNvSpPr txBox="1">
            <a:spLocks/>
          </p:cNvSpPr>
          <p:nvPr/>
        </p:nvSpPr>
        <p:spPr>
          <a:xfrm>
            <a:off x="6095997" y="4101190"/>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To determine what is the best financial strategy to take when the next global crisis is apparent</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633357" y="1237957"/>
            <a:ext cx="6177643" cy="5230346"/>
          </a:xfrm>
        </p:spPr>
        <p:txBody>
          <a:bodyPr>
            <a:normAutofit fontScale="92500" lnSpcReduction="10000"/>
          </a:bodyPr>
          <a:lstStyle/>
          <a:p>
            <a:r>
              <a:rPr lang="en-US" dirty="0"/>
              <a:t>Historical stock data from top 25 S&amp;P 500 companies (Custom Portfolio was based on high dividend payments and sector diversification)</a:t>
            </a:r>
          </a:p>
          <a:p>
            <a:pPr lvl="1"/>
            <a:r>
              <a:rPr lang="en-US" dirty="0"/>
              <a:t>Microsoft		(Technology Services)</a:t>
            </a:r>
          </a:p>
          <a:p>
            <a:pPr lvl="1"/>
            <a:r>
              <a:rPr lang="en-US" dirty="0"/>
              <a:t>JP Morgan Chase		(Financial – Banking)</a:t>
            </a:r>
          </a:p>
          <a:p>
            <a:pPr lvl="1"/>
            <a:r>
              <a:rPr lang="en-US" dirty="0"/>
              <a:t>AT&amp;T 		(Telecommunications)</a:t>
            </a:r>
          </a:p>
          <a:p>
            <a:pPr lvl="1"/>
            <a:r>
              <a:rPr lang="en-US" dirty="0"/>
              <a:t>ExxonMobil 		(Energy – Oil &amp; Gas)</a:t>
            </a:r>
          </a:p>
          <a:p>
            <a:pPr lvl="1"/>
            <a:r>
              <a:rPr lang="en-US" dirty="0"/>
              <a:t>Pfizer 		(Healthcare)</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CA" dirty="0"/>
              <a:t>Tabulate was used to Pretty-print tabular data in Python, a library and a command-line utility.</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55747093"/>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628855" y="304136"/>
            <a:ext cx="4161690" cy="1399101"/>
          </a:xfrm>
        </p:spPr>
        <p:txBody>
          <a:bodyPr/>
          <a:lstStyle/>
          <a:p>
            <a:r>
              <a:rPr lang="en-US" dirty="0"/>
              <a:t>Data Cleaning &amp; Exploration</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099030" y="434715"/>
            <a:ext cx="2711971" cy="5827189"/>
          </a:xfrm>
        </p:spPr>
        <p:txBody>
          <a:bodyPr>
            <a:normAutofit fontScale="92500" lnSpcReduction="10000"/>
          </a:bodyPr>
          <a:lstStyle/>
          <a:p>
            <a:pPr marL="285750" indent="-285750"/>
            <a:r>
              <a:rPr lang="en-US" dirty="0"/>
              <a:t>Combine custom portfolio of  daily returns</a:t>
            </a:r>
          </a:p>
          <a:p>
            <a:pPr marL="285750" indent="-285750"/>
            <a:r>
              <a:rPr lang="en-US" dirty="0"/>
              <a:t>Combine custom portfolio with FINX ETF, and S&amp;P 500 Returns</a:t>
            </a:r>
          </a:p>
          <a:p>
            <a:pPr marL="285750" indent="-285750"/>
            <a:r>
              <a:rPr lang="en-US" dirty="0"/>
              <a:t>Investigate and plot data</a:t>
            </a:r>
          </a:p>
          <a:p>
            <a:pPr marL="285750" indent="-285750"/>
            <a:r>
              <a:rPr lang="en-US" dirty="0"/>
              <a:t>Compare market performance with COVID-19 cases</a:t>
            </a:r>
          </a:p>
          <a:p>
            <a:pPr marL="285750" indent="-285750"/>
            <a:r>
              <a:rPr lang="en-US" dirty="0"/>
              <a:t>Monte Carlo simulation for custom portfolio over 10 years</a:t>
            </a:r>
          </a:p>
          <a:p>
            <a:pPr marL="285750" indent="-285750"/>
            <a:r>
              <a:rPr lang="en-US" dirty="0"/>
              <a:t>Challenges for data cleaning:</a:t>
            </a:r>
          </a:p>
          <a:p>
            <a:pPr marL="742950" lvl="1" indent="-285750"/>
            <a:r>
              <a:rPr lang="en-US" sz="1600" dirty="0"/>
              <a:t>API data needed to be put into a JSON format</a:t>
            </a:r>
          </a:p>
          <a:p>
            <a:pPr marL="742950" lvl="1" indent="-285750"/>
            <a:r>
              <a:rPr lang="en-US" sz="1600" dirty="0"/>
              <a:t>Data from 2007 – current is a massive amount of data to clean</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276069" y="2143593"/>
            <a:ext cx="8658070" cy="3942414"/>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509761" y="2015978"/>
            <a:ext cx="2301240" cy="4245926"/>
          </a:xfrm>
        </p:spPr>
        <p:txBody>
          <a:bodyPr>
            <a:normAutofit/>
          </a:bodyPr>
          <a:lstStyle/>
          <a:p>
            <a:r>
              <a:rPr lang="en-CA" dirty="0"/>
              <a:t>S&amp;P 500 will be used as a benchmark for assessing trends in the market </a:t>
            </a:r>
          </a:p>
          <a:p>
            <a:r>
              <a:rPr lang="en-US" dirty="0"/>
              <a:t>The S&amp;P 500 closed Q2 2020 up 19.95% accounting for its best quarter since Q4 1998 when the index gained 20.87%.</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50CAB49-7930-A24C-A41D-151D6CE1E395}"/>
                  </a:ext>
                </a:extLst>
              </p14:cNvPr>
              <p14:cNvContentPartPr/>
              <p14:nvPr/>
            </p14:nvContentPartPr>
            <p14:xfrm>
              <a:off x="7688400" y="2341100"/>
              <a:ext cx="972000" cy="398160"/>
            </p14:xfrm>
          </p:contentPart>
        </mc:Choice>
        <mc:Fallback xmlns="">
          <p:pic>
            <p:nvPicPr>
              <p:cNvPr id="5" name="Ink 4">
                <a:extLst>
                  <a:ext uri="{FF2B5EF4-FFF2-40B4-BE49-F238E27FC236}">
                    <a16:creationId xmlns:a16="http://schemas.microsoft.com/office/drawing/2014/main" id="{B50CAB49-7930-A24C-A41D-151D6CE1E395}"/>
                  </a:ext>
                </a:extLst>
              </p:cNvPr>
              <p:cNvPicPr/>
              <p:nvPr/>
            </p:nvPicPr>
            <p:blipFill>
              <a:blip r:embed="rId6"/>
              <a:stretch>
                <a:fillRect/>
              </a:stretch>
            </p:blipFill>
            <p:spPr>
              <a:xfrm>
                <a:off x="7679400" y="2332100"/>
                <a:ext cx="9896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BA6336B-329A-DB46-B471-8A8726A23E49}"/>
                  </a:ext>
                </a:extLst>
              </p14:cNvPr>
              <p14:cNvContentPartPr/>
              <p14:nvPr/>
            </p14:nvContentPartPr>
            <p14:xfrm>
              <a:off x="7553760" y="3787220"/>
              <a:ext cx="1161000" cy="592920"/>
            </p14:xfrm>
          </p:contentPart>
        </mc:Choice>
        <mc:Fallback xmlns="">
          <p:pic>
            <p:nvPicPr>
              <p:cNvPr id="9" name="Ink 8">
                <a:extLst>
                  <a:ext uri="{FF2B5EF4-FFF2-40B4-BE49-F238E27FC236}">
                    <a16:creationId xmlns:a16="http://schemas.microsoft.com/office/drawing/2014/main" id="{DBA6336B-329A-DB46-B471-8A8726A23E49}"/>
                  </a:ext>
                </a:extLst>
              </p:cNvPr>
              <p:cNvPicPr/>
              <p:nvPr/>
            </p:nvPicPr>
            <p:blipFill>
              <a:blip r:embed="rId8"/>
              <a:stretch>
                <a:fillRect/>
              </a:stretch>
            </p:blipFill>
            <p:spPr>
              <a:xfrm>
                <a:off x="7544760" y="3778580"/>
                <a:ext cx="1178640" cy="610560"/>
              </a:xfrm>
              <a:prstGeom prst="rect">
                <a:avLst/>
              </a:prstGeom>
            </p:spPr>
          </p:pic>
        </mc:Fallback>
      </mc:AlternateContent>
      <p:sp>
        <p:nvSpPr>
          <p:cNvPr id="10" name="TextBox 9">
            <a:extLst>
              <a:ext uri="{FF2B5EF4-FFF2-40B4-BE49-F238E27FC236}">
                <a16:creationId xmlns:a16="http://schemas.microsoft.com/office/drawing/2014/main" id="{1061AEDD-3AAF-8D4B-B21A-ACF4223F2EA2}"/>
              </a:ext>
            </a:extLst>
          </p:cNvPr>
          <p:cNvSpPr txBox="1"/>
          <p:nvPr/>
        </p:nvSpPr>
        <p:spPr>
          <a:xfrm>
            <a:off x="5397500" y="4323296"/>
            <a:ext cx="2073955" cy="369332"/>
          </a:xfrm>
          <a:prstGeom prst="rect">
            <a:avLst/>
          </a:prstGeom>
          <a:noFill/>
        </p:spPr>
        <p:txBody>
          <a:bodyPr wrap="square" rtlCol="0">
            <a:spAutoFit/>
          </a:bodyPr>
          <a:lstStyle/>
          <a:p>
            <a:r>
              <a:rPr lang="en-US" dirty="0">
                <a:solidFill>
                  <a:srgbClr val="FF0000"/>
                </a:solidFill>
              </a:rPr>
              <a:t>March 20</a:t>
            </a:r>
            <a:r>
              <a:rPr lang="en-US" baseline="30000" dirty="0">
                <a:solidFill>
                  <a:srgbClr val="FF0000"/>
                </a:solidFill>
              </a:rPr>
              <a:t>th</a:t>
            </a:r>
            <a:r>
              <a:rPr lang="en-US" dirty="0">
                <a:solidFill>
                  <a:srgbClr val="FF0000"/>
                </a:solidFill>
              </a:rPr>
              <a:t> - $2,480</a:t>
            </a:r>
          </a:p>
        </p:txBody>
      </p:sp>
      <p:sp>
        <p:nvSpPr>
          <p:cNvPr id="11" name="TextBox 10">
            <a:extLst>
              <a:ext uri="{FF2B5EF4-FFF2-40B4-BE49-F238E27FC236}">
                <a16:creationId xmlns:a16="http://schemas.microsoft.com/office/drawing/2014/main" id="{7EB7D0D1-4AA8-D441-93CA-F5226AF958D9}"/>
              </a:ext>
            </a:extLst>
          </p:cNvPr>
          <p:cNvSpPr txBox="1"/>
          <p:nvPr/>
        </p:nvSpPr>
        <p:spPr>
          <a:xfrm>
            <a:off x="5883647" y="2115631"/>
            <a:ext cx="2491760" cy="646331"/>
          </a:xfrm>
          <a:prstGeom prst="rect">
            <a:avLst/>
          </a:prstGeom>
          <a:noFill/>
        </p:spPr>
        <p:txBody>
          <a:bodyPr wrap="square" rtlCol="0">
            <a:spAutoFit/>
          </a:bodyPr>
          <a:lstStyle/>
          <a:p>
            <a:r>
              <a:rPr lang="en-US" dirty="0">
                <a:solidFill>
                  <a:srgbClr val="FF0000"/>
                </a:solidFill>
              </a:rPr>
              <a:t>Feb 19</a:t>
            </a:r>
            <a:r>
              <a:rPr lang="en-US" baseline="30000" dirty="0">
                <a:solidFill>
                  <a:srgbClr val="FF0000"/>
                </a:solidFill>
              </a:rPr>
              <a:t>th</a:t>
            </a:r>
            <a:r>
              <a:rPr lang="en-US" dirty="0">
                <a:solidFill>
                  <a:srgbClr val="FF0000"/>
                </a:solidFill>
              </a:rPr>
              <a:t> - $3,386</a:t>
            </a:r>
          </a:p>
          <a:p>
            <a:endParaRPr lang="en-US" dirty="0"/>
          </a:p>
        </p:txBody>
      </p:sp>
    </p:spTree>
    <p:extLst>
      <p:ext uri="{BB962C8B-B14F-4D97-AF65-F5344CB8AC3E}">
        <p14:creationId xmlns:p14="http://schemas.microsoft.com/office/powerpoint/2010/main" val="3932026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3146612" y="369415"/>
            <a:ext cx="8248218"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3146612" y="1074395"/>
            <a:ext cx="8248218"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hit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
        <p:nvSpPr>
          <p:cNvPr id="9" name="TextBox 7">
            <a:extLst>
              <a:ext uri="{FF2B5EF4-FFF2-40B4-BE49-F238E27FC236}">
                <a16:creationId xmlns:a16="http://schemas.microsoft.com/office/drawing/2014/main" id="{00050F03-38D7-AA43-B739-EF7FB4C0CC71}"/>
              </a:ext>
            </a:extLst>
          </p:cNvPr>
          <p:cNvSpPr txBox="1"/>
          <p:nvPr/>
        </p:nvSpPr>
        <p:spPr>
          <a:xfrm>
            <a:off x="155643" y="369415"/>
            <a:ext cx="2533769" cy="1077218"/>
          </a:xfrm>
          <a:custGeom>
            <a:avLst/>
            <a:gdLst>
              <a:gd name="connsiteX0" fmla="*/ 0 w 2533769"/>
              <a:gd name="connsiteY0" fmla="*/ 0 h 1077218"/>
              <a:gd name="connsiteX1" fmla="*/ 481416 w 2533769"/>
              <a:gd name="connsiteY1" fmla="*/ 0 h 1077218"/>
              <a:gd name="connsiteX2" fmla="*/ 912157 w 2533769"/>
              <a:gd name="connsiteY2" fmla="*/ 0 h 1077218"/>
              <a:gd name="connsiteX3" fmla="*/ 1469586 w 2533769"/>
              <a:gd name="connsiteY3" fmla="*/ 0 h 1077218"/>
              <a:gd name="connsiteX4" fmla="*/ 1951002 w 2533769"/>
              <a:gd name="connsiteY4" fmla="*/ 0 h 1077218"/>
              <a:gd name="connsiteX5" fmla="*/ 2533769 w 2533769"/>
              <a:gd name="connsiteY5" fmla="*/ 0 h 1077218"/>
              <a:gd name="connsiteX6" fmla="*/ 2533769 w 2533769"/>
              <a:gd name="connsiteY6" fmla="*/ 560153 h 1077218"/>
              <a:gd name="connsiteX7" fmla="*/ 2533769 w 2533769"/>
              <a:gd name="connsiteY7" fmla="*/ 1077218 h 1077218"/>
              <a:gd name="connsiteX8" fmla="*/ 2027015 w 2533769"/>
              <a:gd name="connsiteY8" fmla="*/ 1077218 h 1077218"/>
              <a:gd name="connsiteX9" fmla="*/ 1596274 w 2533769"/>
              <a:gd name="connsiteY9" fmla="*/ 1077218 h 1077218"/>
              <a:gd name="connsiteX10" fmla="*/ 1089521 w 2533769"/>
              <a:gd name="connsiteY10" fmla="*/ 1077218 h 1077218"/>
              <a:gd name="connsiteX11" fmla="*/ 582767 w 2533769"/>
              <a:gd name="connsiteY11" fmla="*/ 1077218 h 1077218"/>
              <a:gd name="connsiteX12" fmla="*/ 0 w 2533769"/>
              <a:gd name="connsiteY12" fmla="*/ 1077218 h 1077218"/>
              <a:gd name="connsiteX13" fmla="*/ 0 w 2533769"/>
              <a:gd name="connsiteY13" fmla="*/ 517065 h 1077218"/>
              <a:gd name="connsiteX14" fmla="*/ 0 w 2533769"/>
              <a:gd name="connsiteY14"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3769" h="1077218" extrusionOk="0">
                <a:moveTo>
                  <a:pt x="0" y="0"/>
                </a:moveTo>
                <a:cubicBezTo>
                  <a:pt x="150442" y="-40765"/>
                  <a:pt x="295631" y="40690"/>
                  <a:pt x="481416" y="0"/>
                </a:cubicBezTo>
                <a:cubicBezTo>
                  <a:pt x="667201" y="-40690"/>
                  <a:pt x="699189" y="10589"/>
                  <a:pt x="912157" y="0"/>
                </a:cubicBezTo>
                <a:cubicBezTo>
                  <a:pt x="1125125" y="-10589"/>
                  <a:pt x="1252827" y="17137"/>
                  <a:pt x="1469586" y="0"/>
                </a:cubicBezTo>
                <a:cubicBezTo>
                  <a:pt x="1686345" y="-17137"/>
                  <a:pt x="1800843" y="2378"/>
                  <a:pt x="1951002" y="0"/>
                </a:cubicBezTo>
                <a:cubicBezTo>
                  <a:pt x="2101161" y="-2378"/>
                  <a:pt x="2256619" y="2473"/>
                  <a:pt x="2533769" y="0"/>
                </a:cubicBezTo>
                <a:cubicBezTo>
                  <a:pt x="2539811" y="260142"/>
                  <a:pt x="2467875" y="297784"/>
                  <a:pt x="2533769" y="560153"/>
                </a:cubicBezTo>
                <a:cubicBezTo>
                  <a:pt x="2599663" y="822522"/>
                  <a:pt x="2501704" y="836804"/>
                  <a:pt x="2533769" y="1077218"/>
                </a:cubicBezTo>
                <a:cubicBezTo>
                  <a:pt x="2285858" y="1105597"/>
                  <a:pt x="2189467" y="1020154"/>
                  <a:pt x="2027015" y="1077218"/>
                </a:cubicBezTo>
                <a:cubicBezTo>
                  <a:pt x="1864563" y="1134282"/>
                  <a:pt x="1728181" y="1039169"/>
                  <a:pt x="1596274" y="1077218"/>
                </a:cubicBezTo>
                <a:cubicBezTo>
                  <a:pt x="1464367" y="1115267"/>
                  <a:pt x="1293908" y="1052308"/>
                  <a:pt x="1089521" y="1077218"/>
                </a:cubicBezTo>
                <a:cubicBezTo>
                  <a:pt x="885134" y="1102128"/>
                  <a:pt x="720020" y="1075542"/>
                  <a:pt x="582767" y="1077218"/>
                </a:cubicBezTo>
                <a:cubicBezTo>
                  <a:pt x="445514" y="1078894"/>
                  <a:pt x="225175" y="1057896"/>
                  <a:pt x="0" y="1077218"/>
                </a:cubicBezTo>
                <a:cubicBezTo>
                  <a:pt x="-19448" y="895646"/>
                  <a:pt x="43224" y="693556"/>
                  <a:pt x="0" y="517065"/>
                </a:cubicBezTo>
                <a:cubicBezTo>
                  <a:pt x="-43224" y="340574"/>
                  <a:pt x="37493" y="10484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Q2. What is the effect of COVID19 on the sectors represented in the custom portfolio?</a:t>
            </a:r>
          </a:p>
        </p:txBody>
      </p:sp>
    </p:spTree>
    <p:extLst>
      <p:ext uri="{BB962C8B-B14F-4D97-AF65-F5344CB8AC3E}">
        <p14:creationId xmlns:p14="http://schemas.microsoft.com/office/powerpoint/2010/main" val="4266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003183207"/>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Weights &amp; Challenges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p>
          <a:p>
            <a:r>
              <a:rPr lang="en-CA" sz="1800" dirty="0"/>
              <a:t>Challenges</a:t>
            </a:r>
          </a:p>
          <a:p>
            <a:pPr lvl="1"/>
            <a:r>
              <a:rPr lang="en-CA" sz="1600" dirty="0"/>
              <a:t>Representation of industry </a:t>
            </a:r>
          </a:p>
          <a:p>
            <a:pPr lvl="1"/>
            <a:r>
              <a:rPr lang="en-CA" sz="1600" dirty="0"/>
              <a:t>Past vs present performance. </a:t>
            </a:r>
            <a:endParaRPr lang="en-US" sz="16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0999" y="1912515"/>
            <a:ext cx="6354217" cy="3951801"/>
          </a:xfrm>
          <a:prstGeom prst="rect">
            <a:avLst/>
          </a:prstGeom>
        </p:spPr>
      </p:pic>
    </p:spTree>
    <p:extLst>
      <p:ext uri="{BB962C8B-B14F-4D97-AF65-F5344CB8AC3E}">
        <p14:creationId xmlns:p14="http://schemas.microsoft.com/office/powerpoint/2010/main" val="278799878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5609</TotalTime>
  <Words>2634</Words>
  <Application>Microsoft Macintosh PowerPoint</Application>
  <PresentationFormat>Widescreen</PresentationFormat>
  <Paragraphs>250</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Gill Sans</vt:lpstr>
      <vt:lpstr>Office Theme</vt:lpstr>
      <vt:lpstr>Impact of COVID-19: A Comparative Portfolio Analysis and a glimpse into the future </vt:lpstr>
      <vt:lpstr>Summary</vt:lpstr>
      <vt:lpstr>Objectives</vt:lpstr>
      <vt:lpstr>Data Used</vt:lpstr>
      <vt:lpstr>Data Cleaning &amp; Exploration</vt:lpstr>
      <vt:lpstr>S&amp;P 500 Performance</vt:lpstr>
      <vt:lpstr>Custom Portfolio Performance</vt:lpstr>
      <vt:lpstr>Custom Portfolio Performance</vt:lpstr>
      <vt:lpstr>Custom Portfolio </vt:lpstr>
      <vt:lpstr>FinTech ETF </vt:lpstr>
      <vt:lpstr>Comparative Analysis</vt:lpstr>
      <vt:lpstr>Risk Analysis</vt:lpstr>
      <vt:lpstr>Custom Portfolio 10-year performance forecast</vt:lpstr>
      <vt:lpstr>S&amp;P 500 &amp; FINX 10-year performance forecast</vt:lpstr>
      <vt:lpstr>Actions to take before the next crash  1. Emergency Savings   2. SAVING FOR Expected Expenses   3. Investing to profit from the next crash      Historical Market performance   1. stocks fall 10% from a recent high every 1-2 years   2. stocks fall 20% from a recent high every 5-7 years   3. stocks falling MORE than 20% has happened only 6 times</vt:lpstr>
      <vt:lpstr>Sources</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Jessica Carmichael</cp:lastModifiedBy>
  <cp:revision>95</cp:revision>
  <dcterms:created xsi:type="dcterms:W3CDTF">2020-07-24T15:59:18Z</dcterms:created>
  <dcterms:modified xsi:type="dcterms:W3CDTF">2020-07-30T17:55:27Z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